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8" r:id="rId4"/>
    <p:sldId id="269" r:id="rId5"/>
    <p:sldId id="270" r:id="rId6"/>
    <p:sldId id="272" r:id="rId7"/>
    <p:sldId id="271" r:id="rId8"/>
    <p:sldId id="258" r:id="rId9"/>
    <p:sldId id="261" r:id="rId10"/>
    <p:sldId id="262" r:id="rId11"/>
    <p:sldId id="263" r:id="rId12"/>
    <p:sldId id="264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66"/>
    <a:srgbClr val="4F180D"/>
    <a:srgbClr val="800000"/>
    <a:srgbClr val="8A0F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5EB56-C594-47C3-93C2-68E1ECE69109}" type="datetimeFigureOut">
              <a:rPr lang="en-GB" smtClean="0"/>
              <a:t>15/01/2023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458AF-223C-4035-83AB-67A76159E1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0499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5EB56-C594-47C3-93C2-68E1ECE69109}" type="datetimeFigureOut">
              <a:rPr lang="en-GB" smtClean="0"/>
              <a:t>15/01/2023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458AF-223C-4035-83AB-67A76159E1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4002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5EB56-C594-47C3-93C2-68E1ECE69109}" type="datetimeFigureOut">
              <a:rPr lang="en-GB" smtClean="0"/>
              <a:t>15/01/2023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458AF-223C-4035-83AB-67A76159E1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580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5EB56-C594-47C3-93C2-68E1ECE69109}" type="datetimeFigureOut">
              <a:rPr lang="en-GB" smtClean="0"/>
              <a:t>15/01/2023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458AF-223C-4035-83AB-67A76159E1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9299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5EB56-C594-47C3-93C2-68E1ECE69109}" type="datetimeFigureOut">
              <a:rPr lang="en-GB" smtClean="0"/>
              <a:t>15/01/2023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458AF-223C-4035-83AB-67A76159E1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0541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5EB56-C594-47C3-93C2-68E1ECE69109}" type="datetimeFigureOut">
              <a:rPr lang="en-GB" smtClean="0"/>
              <a:t>15/01/2023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458AF-223C-4035-83AB-67A76159E1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7120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5EB56-C594-47C3-93C2-68E1ECE69109}" type="datetimeFigureOut">
              <a:rPr lang="en-GB" smtClean="0"/>
              <a:t>15/01/2023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458AF-223C-4035-83AB-67A76159E1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461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5EB56-C594-47C3-93C2-68E1ECE69109}" type="datetimeFigureOut">
              <a:rPr lang="en-GB" smtClean="0"/>
              <a:t>15/01/2023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458AF-223C-4035-83AB-67A76159E1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350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5EB56-C594-47C3-93C2-68E1ECE69109}" type="datetimeFigureOut">
              <a:rPr lang="en-GB" smtClean="0"/>
              <a:t>15/01/2023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458AF-223C-4035-83AB-67A76159E1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283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5EB56-C594-47C3-93C2-68E1ECE69109}" type="datetimeFigureOut">
              <a:rPr lang="en-GB" smtClean="0"/>
              <a:t>15/01/2023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458AF-223C-4035-83AB-67A76159E1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1448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5EB56-C594-47C3-93C2-68E1ECE69109}" type="datetimeFigureOut">
              <a:rPr lang="en-GB" smtClean="0"/>
              <a:t>15/01/2023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458AF-223C-4035-83AB-67A76159E1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1200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65000"/>
              </a:schemeClr>
            </a:gs>
            <a:gs pos="16000">
              <a:schemeClr val="bg1">
                <a:lumMod val="75000"/>
              </a:schemeClr>
            </a:gs>
            <a:gs pos="40000">
              <a:schemeClr val="bg1">
                <a:lumMod val="85000"/>
              </a:schemeClr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5EB56-C594-47C3-93C2-68E1ECE69109}" type="datetimeFigureOut">
              <a:rPr lang="en-GB" smtClean="0"/>
              <a:t>15/01/2023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1458AF-223C-4035-83AB-67A76159E1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344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">
              <a:schemeClr val="bg1">
                <a:lumMod val="65000"/>
              </a:schemeClr>
            </a:gs>
            <a:gs pos="20000">
              <a:schemeClr val="bg1">
                <a:lumMod val="75000"/>
              </a:schemeClr>
            </a:gs>
            <a:gs pos="60000">
              <a:schemeClr val="bg1">
                <a:lumMod val="85000"/>
              </a:schemeClr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5996939"/>
            <a:ext cx="4450080" cy="1013461"/>
          </a:xfrm>
          <a:prstGeom prst="rect">
            <a:avLst/>
          </a:prstGeom>
          <a:solidFill>
            <a:srgbClr val="4F180D"/>
          </a:solidFill>
          <a:ln>
            <a:solidFill>
              <a:srgbClr val="4F18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5409211" y="202869"/>
            <a:ext cx="260703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0" dirty="0" err="1" smtClean="0">
                <a:solidFill>
                  <a:schemeClr val="accent1">
                    <a:lumMod val="75000"/>
                  </a:schemeClr>
                </a:solidFill>
              </a:rPr>
              <a:t>Mech</a:t>
            </a:r>
            <a:endParaRPr lang="en-GB" sz="8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28659" y="1798319"/>
            <a:ext cx="347353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 err="1" smtClean="0">
                <a:solidFill>
                  <a:schemeClr val="accent1">
                    <a:lumMod val="75000"/>
                  </a:schemeClr>
                </a:solidFill>
              </a:rPr>
              <a:t>Proiectare</a:t>
            </a: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600" dirty="0" err="1" smtClean="0">
                <a:solidFill>
                  <a:schemeClr val="accent1">
                    <a:lumMod val="75000"/>
                  </a:schemeClr>
                </a:solidFill>
              </a:rPr>
              <a:t>Logica</a:t>
            </a:r>
            <a:endParaRPr lang="en-GB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0" y="49484"/>
            <a:ext cx="6152139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229100" y="5996939"/>
            <a:ext cx="7962900" cy="861061"/>
          </a:xfrm>
          <a:prstGeom prst="rect">
            <a:avLst/>
          </a:prstGeom>
          <a:solidFill>
            <a:srgbClr val="4F180D"/>
          </a:solidFill>
          <a:ln>
            <a:solidFill>
              <a:srgbClr val="4F18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4558018" y="3155319"/>
            <a:ext cx="1543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>
                <a:solidFill>
                  <a:schemeClr val="accent1">
                    <a:lumMod val="75000"/>
                  </a:schemeClr>
                </a:solidFill>
              </a:rPr>
              <a:t>Echipa</a:t>
            </a: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38171" y="3801650"/>
            <a:ext cx="3378070" cy="408623"/>
          </a:xfrm>
          <a:prstGeom prst="flowChartAlternateProcess">
            <a:avLst/>
          </a:prstGeom>
          <a:solidFill>
            <a:srgbClr val="000066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Buzbuchi</a:t>
            </a:r>
            <a:r>
              <a:rPr lang="en-US" dirty="0" smtClean="0">
                <a:solidFill>
                  <a:schemeClr val="bg1"/>
                </a:solidFill>
              </a:rPr>
              <a:t> Matteo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38171" y="4339229"/>
            <a:ext cx="3378070" cy="408623"/>
          </a:xfrm>
          <a:prstGeom prst="flowChartAlternateProcess">
            <a:avLst/>
          </a:prstGeom>
          <a:solidFill>
            <a:srgbClr val="000066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Clinchi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Rares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38171" y="5451864"/>
            <a:ext cx="3378070" cy="408623"/>
          </a:xfrm>
          <a:prstGeom prst="flowChartAlternateProcess">
            <a:avLst/>
          </a:prstGeom>
          <a:solidFill>
            <a:srgbClr val="000066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Timofte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Ardei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38171" y="4906790"/>
            <a:ext cx="3378070" cy="408623"/>
          </a:xfrm>
          <a:prstGeom prst="flowChartAlternateProcess">
            <a:avLst/>
          </a:prstGeom>
          <a:solidFill>
            <a:srgbClr val="000066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Saliani Mateo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813930" y="3776588"/>
            <a:ext cx="3378070" cy="408623"/>
          </a:xfrm>
          <a:prstGeom prst="flowChartAlternateProcess">
            <a:avLst/>
          </a:prstGeom>
          <a:solidFill>
            <a:srgbClr val="000066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Grupa</a:t>
            </a:r>
            <a:r>
              <a:rPr lang="en-US" dirty="0" smtClean="0">
                <a:solidFill>
                  <a:schemeClr val="bg1"/>
                </a:solidFill>
              </a:rPr>
              <a:t> 315CC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813930" y="4425851"/>
            <a:ext cx="3378070" cy="715089"/>
          </a:xfrm>
          <a:prstGeom prst="flowChartAlternateProcess">
            <a:avLst/>
          </a:prstGeom>
          <a:solidFill>
            <a:srgbClr val="000066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Profesor</a:t>
            </a:r>
            <a:r>
              <a:rPr lang="en-US" dirty="0" smtClean="0">
                <a:solidFill>
                  <a:schemeClr val="bg1"/>
                </a:solidFill>
              </a:rPr>
              <a:t> de curs: 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Anca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Andreea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Morar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813930" y="5434298"/>
            <a:ext cx="3378070" cy="408623"/>
          </a:xfrm>
          <a:prstGeom prst="flowChartAlternateProcess">
            <a:avLst/>
          </a:prstGeom>
          <a:solidFill>
            <a:srgbClr val="000066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Laborant</a:t>
            </a:r>
            <a:r>
              <a:rPr lang="en-US" dirty="0" smtClean="0">
                <a:solidFill>
                  <a:schemeClr val="bg1"/>
                </a:solidFill>
              </a:rPr>
              <a:t>: Andrei </a:t>
            </a:r>
            <a:r>
              <a:rPr lang="en-US" dirty="0" err="1" smtClean="0">
                <a:solidFill>
                  <a:schemeClr val="bg1"/>
                </a:solidFill>
              </a:rPr>
              <a:t>Catalin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Poata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41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8254" y="134289"/>
            <a:ext cx="9818866" cy="8463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1">
                    <a:lumMod val="75000"/>
                  </a:schemeClr>
                </a:solidFill>
              </a:rPr>
              <a:t>Completarea</a:t>
            </a:r>
            <a:r>
              <a:rPr lang="en-US" sz="4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4800" dirty="0" err="1">
                <a:solidFill>
                  <a:schemeClr val="accent1">
                    <a:lumMod val="75000"/>
                  </a:schemeClr>
                </a:solidFill>
              </a:rPr>
              <a:t>conținutului</a:t>
            </a:r>
            <a:r>
              <a:rPr lang="en-US" sz="4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800" dirty="0" err="1" smtClean="0">
                <a:solidFill>
                  <a:schemeClr val="accent1">
                    <a:lumMod val="75000"/>
                  </a:schemeClr>
                </a:solidFill>
              </a:rPr>
              <a:t>memoriei</a:t>
            </a:r>
            <a:endParaRPr lang="en-GB" sz="4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48494" y="965286"/>
            <a:ext cx="728902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1">
                    <a:lumMod val="75000"/>
                  </a:schemeClr>
                </a:solidFill>
              </a:rPr>
              <a:t>d</a:t>
            </a:r>
            <a:r>
              <a:rPr lang="en-US" sz="4800" dirty="0" smtClean="0">
                <a:solidFill>
                  <a:schemeClr val="accent1">
                    <a:lumMod val="75000"/>
                  </a:schemeClr>
                </a:solidFill>
              </a:rPr>
              <a:t>e </a:t>
            </a:r>
            <a:r>
              <a:rPr lang="en-US" sz="4800" dirty="0" err="1" smtClean="0">
                <a:solidFill>
                  <a:schemeClr val="accent1">
                    <a:lumMod val="75000"/>
                  </a:schemeClr>
                </a:solidFill>
              </a:rPr>
              <a:t>microprogramare</a:t>
            </a:r>
            <a:endParaRPr lang="en-GB" sz="4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958395" y="2615883"/>
            <a:ext cx="6785449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102572"/>
              </p:ext>
            </p:extLst>
          </p:nvPr>
        </p:nvGraphicFramePr>
        <p:xfrm>
          <a:off x="2381480" y="1851656"/>
          <a:ext cx="7349258" cy="49730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1850"/>
                <a:gridCol w="617479"/>
                <a:gridCol w="640931"/>
                <a:gridCol w="855441"/>
                <a:gridCol w="1030874"/>
                <a:gridCol w="622693"/>
                <a:gridCol w="938814"/>
                <a:gridCol w="686091"/>
                <a:gridCol w="531502"/>
                <a:gridCol w="531502"/>
                <a:gridCol w="160338"/>
                <a:gridCol w="131743"/>
              </a:tblGrid>
              <a:tr h="1454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dirty="0">
                          <a:effectLst/>
                        </a:rPr>
                        <a:t>Tip 0</a:t>
                      </a:r>
                      <a:endParaRPr lang="en-GB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Input Code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dirty="0" err="1">
                          <a:effectLst/>
                        </a:rPr>
                        <a:t>Adresa</a:t>
                      </a:r>
                      <a:r>
                        <a:rPr lang="en-US" sz="800" dirty="0">
                          <a:effectLst/>
                        </a:rPr>
                        <a:t> Stare</a:t>
                      </a:r>
                      <a:endParaRPr lang="en-GB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</a:tr>
              <a:tr h="17306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dirty="0">
                          <a:effectLst/>
                        </a:rPr>
                        <a:t>Tip 1</a:t>
                      </a:r>
                      <a:endParaRPr lang="en-GB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dirty="0">
                          <a:effectLst/>
                        </a:rPr>
                        <a:t>NI HAO</a:t>
                      </a:r>
                      <a:endParaRPr lang="en-GB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dirty="0">
                          <a:effectLst/>
                        </a:rPr>
                        <a:t>MERE</a:t>
                      </a:r>
                      <a:endParaRPr lang="en-GB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dirty="0">
                          <a:effectLst/>
                        </a:rPr>
                        <a:t>FUTURUM</a:t>
                      </a:r>
                      <a:endParaRPr lang="en-GB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dirty="0">
                          <a:effectLst/>
                        </a:rPr>
                        <a:t>PRAETERIUM</a:t>
                      </a:r>
                      <a:endParaRPr lang="en-GB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dirty="0">
                          <a:effectLst/>
                        </a:rPr>
                        <a:t>YUM</a:t>
                      </a:r>
                      <a:endParaRPr lang="en-GB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dirty="0">
                          <a:effectLst/>
                        </a:rPr>
                        <a:t>MACARENA</a:t>
                      </a:r>
                      <a:endParaRPr lang="en-GB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dirty="0">
                          <a:effectLst/>
                        </a:rPr>
                        <a:t>TSAR BOMBA</a:t>
                      </a:r>
                      <a:endParaRPr lang="en-GB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GB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GB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GB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GB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</a:tr>
              <a:tr h="1454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dirty="0">
                          <a:effectLst/>
                        </a:rPr>
                        <a:t>0</a:t>
                      </a:r>
                      <a:endParaRPr lang="en-GB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</a:tr>
              <a:tr h="1454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GB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</a:tr>
              <a:tr h="1454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</a:tr>
              <a:tr h="1454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</a:tr>
              <a:tr h="1454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</a:tr>
              <a:tr h="1454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</a:tr>
              <a:tr h="1454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</a:tr>
              <a:tr h="1454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</a:tr>
              <a:tr h="1454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</a:tr>
              <a:tr h="1454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</a:tr>
              <a:tr h="1454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</a:tr>
              <a:tr h="1454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</a:tr>
              <a:tr h="1454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</a:tr>
              <a:tr h="1454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</a:tr>
              <a:tr h="1454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</a:tr>
              <a:tr h="1454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</a:tr>
              <a:tr h="1454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</a:tr>
              <a:tr h="1454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</a:tr>
              <a:tr h="1454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</a:tr>
              <a:tr h="1454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</a:tr>
              <a:tr h="1454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</a:tr>
              <a:tr h="1454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</a:tr>
              <a:tr h="1454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dirty="0">
                          <a:effectLst/>
                        </a:rPr>
                        <a:t>0</a:t>
                      </a:r>
                      <a:endParaRPr lang="en-GB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</a:tr>
              <a:tr h="1454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</a:tr>
              <a:tr h="1454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</a:tr>
              <a:tr h="1454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</a:tr>
              <a:tr h="1454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</a:tr>
              <a:tr h="1454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</a:tr>
              <a:tr h="1454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</a:tr>
              <a:tr h="1454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</a:tr>
              <a:tr h="1454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</a:tr>
              <a:tr h="1454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GB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GB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6918" marR="46918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437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96834" y="370734"/>
            <a:ext cx="1046656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dirty="0" err="1" smtClean="0">
                <a:solidFill>
                  <a:schemeClr val="accent1">
                    <a:lumMod val="75000"/>
                  </a:schemeClr>
                </a:solidFill>
              </a:rPr>
              <a:t>Proiectarea</a:t>
            </a:r>
            <a:r>
              <a:rPr lang="en-US" sz="5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5400" dirty="0" err="1" smtClean="0">
                <a:solidFill>
                  <a:schemeClr val="accent1">
                    <a:lumMod val="75000"/>
                  </a:schemeClr>
                </a:solidFill>
              </a:rPr>
              <a:t>schemei</a:t>
            </a:r>
            <a:r>
              <a:rPr lang="en-US" sz="5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5400" b="1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unității</a:t>
            </a:r>
            <a:r>
              <a:rPr lang="en-US" sz="5400" dirty="0" smtClean="0">
                <a:solidFill>
                  <a:schemeClr val="accent1">
                    <a:lumMod val="75000"/>
                  </a:schemeClr>
                </a:solidFill>
              </a:rPr>
              <a:t> de</a:t>
            </a:r>
            <a:endParaRPr lang="en-GB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30234" y="1262248"/>
            <a:ext cx="965884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5400" b="1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comandă</a:t>
            </a:r>
            <a:r>
              <a:rPr lang="en-US" sz="5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5400" dirty="0" err="1" smtClean="0">
                <a:solidFill>
                  <a:schemeClr val="accent1">
                    <a:lumMod val="75000"/>
                  </a:schemeClr>
                </a:solidFill>
              </a:rPr>
              <a:t>microprogramate</a:t>
            </a:r>
            <a:endParaRPr lang="en-GB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074" name="Picture 2" descr="https://lh4.googleusercontent.com/mZMjbAYcevVgqONHCi2dR9_Hun8zup7nUSyb1Fs8hHroxyjcB2cP_fejhm52HASzAR5soW5uEQpUbPrqcsr3UpRuJ9luzFR2RamUJ_gawswC0jL_JLyCrXEGJa-qLfZx7x5hlIuh4ndfUbOJGf3yuUq1ebMdgi3i3Tei8VevjMOB6MsrobpINsx_Gt7xwOxN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71" y="2185579"/>
            <a:ext cx="6689725" cy="397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Neon Genesis Evangelion | Netfli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439" y="2362362"/>
            <a:ext cx="5044314" cy="351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21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1281907" y="297503"/>
            <a:ext cx="9818866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 smtClean="0">
                <a:solidFill>
                  <a:schemeClr val="accent1">
                    <a:lumMod val="75000"/>
                  </a:schemeClr>
                </a:solidFill>
              </a:rPr>
              <a:t>Alegerea</a:t>
            </a:r>
            <a:r>
              <a:rPr lang="en-US" sz="4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800" dirty="0" err="1" smtClean="0">
                <a:solidFill>
                  <a:schemeClr val="accent1">
                    <a:lumMod val="75000"/>
                  </a:schemeClr>
                </a:solidFill>
              </a:rPr>
              <a:t>componentelor</a:t>
            </a:r>
            <a:r>
              <a:rPr lang="en-US" sz="4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en-US" sz="4800" dirty="0" err="1" smtClean="0">
                <a:solidFill>
                  <a:schemeClr val="accent1">
                    <a:lumMod val="75000"/>
                  </a:schemeClr>
                </a:solidFill>
              </a:rPr>
              <a:t>digitale</a:t>
            </a:r>
            <a:r>
              <a:rPr lang="en-US" sz="4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800" dirty="0" err="1" smtClean="0">
                <a:solidFill>
                  <a:schemeClr val="accent1">
                    <a:lumMod val="75000"/>
                  </a:schemeClr>
                </a:solidFill>
              </a:rPr>
              <a:t>folosite</a:t>
            </a:r>
            <a:endParaRPr lang="en-GB" sz="4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42" name="Picture 2" descr="https://lh6.googleusercontent.com/vR58lmtoi3gowoBUb51TU8k73fVM6T-5Zkxmo0xQlRfowKltNcqgJnZoNX6PjSYJ_ZZhGpQr7poc8o82Vw-AV4ijG3cnGz9lgh6N4nHjFoSETtbmq8JJXn3ANXvZ4KYGEnOzcbQPg6SvOM2r1sjeAfNmWkS_Y09kS_YS3DX_MEtx9_KnvFBTaqfkoEIwid7GoSK78iGZu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373" y="2866262"/>
            <a:ext cx="2468017" cy="234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4.googleusercontent.com/kFSawvtrSWxPBDPTRpquUrFFhdeEPXKCXLl6DDB-dwoogcgSuoMzHGNVaxbteaUFb3Afm56yAC9EFFEvrJnrefVjnTPvTpBHmuul_GAN0r0LFpaf4c9KKW6m0TAwbjgq6VOfk2QAjOo_Lwpg8mmpjL4gy6wlizLZto2zpwVg_Up_xqmKFS6t2afngvAv9tGBce_314qI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12" y="2503650"/>
            <a:ext cx="3869055" cy="307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s://lh3.googleusercontent.com/mG7TjR-XEhKheBpofGNz0JyJ4nLH-mXpHz8YCEq-zXyvpvCjGL_k3kNYNPe-6sgFLiswNJ0HWWHBOhyEvM1dc5Krh50xDVWrdOrOdfkHyGDbJrSLoqd40KnqkdYAomfeKxQ2XlATkKw8GS_BgMwEKaNV70bRLPbHt7l2qGjA9JEsscE2oPipNH1Hp2lKXK05lx8URtknM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190" y="3578757"/>
            <a:ext cx="1520787" cy="215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https://lh6.googleusercontent.com/tJsmckDrph-1nZdKFSi5b7ij7vZM0e5vBXdwrWk8wBZIPSFrId2cKNIeeXR5ApwSSp0Qz7fJb6PVwdOuCNhwKvPAycbuCsG7laws6t0mZI0nqSYEF4pminTvjSsIVxm3HNS3i0fS4L9fDxU46JJLFv_8naEcRlGlaUdzJA6rFCHqdgBzXhAuvz7r9fhv3GsiEzImJ42eWQ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6868" y="3630376"/>
            <a:ext cx="1479679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https://lh5.googleusercontent.com/3KwF2C28D-xp7Xrk9FnlTXE9pM8NQXlGW8tsvfbUNQr7DBp7zWoGC_5ewCTjAGY3E0LB6ddoQK9Z2A7CvXNyUAfIsPUfpHzmvlEYKDFYF88DudzHs6zktuwny6Z3GF6ELg21nb52QGaWoNti51S0Rmay8QpsMFdik_kvZL8Ufv8oVNCui5AbmvKckuCNyIQtvYIKD5EF6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190" y="244103"/>
            <a:ext cx="1499832" cy="206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https://lh3.googleusercontent.com/T4BgWFdsAC7uwQgdy1dEXCWjcujNt8SGff5qghkVoKVVHE__S1VwdaLpOYYcUzrVnT_4l7lSgkjIlwBTLqLXip-z22wTd8sEV0U8qb5UU3vsrLmLnjetf0G2ln3eQWzC49U6ePt-Kc60R1mnv6Sce-xlPnQD2zJlIzJX0pJXyUYBOEbKgRGibcAgk3_xdzu9X6zUiVKo3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9705" y="223983"/>
            <a:ext cx="1406842" cy="208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082524" y="5729871"/>
            <a:ext cx="24752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</a:rPr>
              <a:t>Multiplexor 54150</a:t>
            </a:r>
            <a:endParaRPr lang="en-GB" sz="2400" dirty="0"/>
          </a:p>
        </p:txBody>
      </p:sp>
      <p:sp>
        <p:nvSpPr>
          <p:cNvPr id="4" name="Rectangle 3"/>
          <p:cNvSpPr/>
          <p:nvPr/>
        </p:nvSpPr>
        <p:spPr>
          <a:xfrm>
            <a:off x="4787506" y="5529816"/>
            <a:ext cx="2317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 err="1">
                <a:solidFill>
                  <a:srgbClr val="000000"/>
                </a:solidFill>
                <a:latin typeface="Calibri" panose="020F0502020204030204" pitchFamily="34" charset="0"/>
              </a:rPr>
              <a:t>Numarator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</a:rPr>
              <a:t> SN74193</a:t>
            </a:r>
            <a:endParaRPr lang="en-GB" sz="2000" dirty="0"/>
          </a:p>
        </p:txBody>
      </p:sp>
      <p:sp>
        <p:nvSpPr>
          <p:cNvPr id="5" name="Rectangle 4"/>
          <p:cNvSpPr/>
          <p:nvPr/>
        </p:nvSpPr>
        <p:spPr>
          <a:xfrm>
            <a:off x="7228211" y="5929926"/>
            <a:ext cx="2574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smtClean="0">
                <a:solidFill>
                  <a:srgbClr val="000000"/>
                </a:solidFill>
                <a:latin typeface="Calibri" panose="020F0502020204030204" pitchFamily="34" charset="0"/>
              </a:rPr>
              <a:t>Memorie 256x4 KM44C256C</a:t>
            </a:r>
            <a:endParaRPr lang="en-GB" sz="1600" dirty="0"/>
          </a:p>
        </p:txBody>
      </p:sp>
      <p:sp>
        <p:nvSpPr>
          <p:cNvPr id="6" name="Rectangle 5"/>
          <p:cNvSpPr/>
          <p:nvPr/>
        </p:nvSpPr>
        <p:spPr>
          <a:xfrm>
            <a:off x="10471225" y="5776037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</a:rPr>
              <a:t>Cip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</a:rPr>
              <a:t> 7404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8003205" y="2538294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</a:rPr>
              <a:t>Cip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</a:rPr>
              <a:t> 7432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10471225" y="2538294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</a:rPr>
              <a:t>Cip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</a:rPr>
              <a:t> 7408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83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70290" y="65934"/>
            <a:ext cx="4210546" cy="68634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  <a:latin typeface="OCR A Extended" panose="02010509020102010303" pitchFamily="50" charset="0"/>
              </a:rPr>
              <a:t>P	C</a:t>
            </a:r>
          </a:p>
          <a:p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  <a:latin typeface="OCR A Extended" panose="02010509020102010303" pitchFamily="50" charset="0"/>
              </a:rPr>
              <a:t>R	A</a:t>
            </a:r>
          </a:p>
          <a:p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  <a:latin typeface="OCR A Extended" panose="02010509020102010303" pitchFamily="50" charset="0"/>
              </a:rPr>
              <a:t>O	B</a:t>
            </a:r>
          </a:p>
          <a:p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  <a:latin typeface="OCR A Extended" panose="02010509020102010303" pitchFamily="50" charset="0"/>
              </a:rPr>
              <a:t>I	L</a:t>
            </a:r>
          </a:p>
          <a:p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  <a:latin typeface="OCR A Extended" panose="02010509020102010303" pitchFamily="50" charset="0"/>
              </a:rPr>
              <a:t>E	A</a:t>
            </a:r>
          </a:p>
          <a:p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  <a:latin typeface="OCR A Extended" panose="02010509020102010303" pitchFamily="50" charset="0"/>
              </a:rPr>
              <a:t>C	J</a:t>
            </a:r>
          </a:p>
          <a:p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  <a:latin typeface="OCR A Extended" panose="02010509020102010303" pitchFamily="50" charset="0"/>
              </a:rPr>
              <a:t>T	U</a:t>
            </a:r>
          </a:p>
          <a:p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  <a:latin typeface="OCR A Extended" panose="02010509020102010303" pitchFamily="50" charset="0"/>
              </a:rPr>
              <a:t>A	L</a:t>
            </a:r>
          </a:p>
          <a:p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  <a:latin typeface="OCR A Extended" panose="02010509020102010303" pitchFamily="50" charset="0"/>
              </a:rPr>
              <a:t>R	U</a:t>
            </a:r>
          </a:p>
          <a:p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  <a:latin typeface="OCR A Extended" panose="02010509020102010303" pitchFamily="50" charset="0"/>
              </a:rPr>
              <a:t>E	I</a:t>
            </a:r>
          </a:p>
          <a:p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  <a:latin typeface="OCR A Extended" panose="02010509020102010303" pitchFamily="50" charset="0"/>
              </a:rPr>
              <a:t>A</a:t>
            </a:r>
            <a:endParaRPr lang="en-GB" sz="5400" dirty="0">
              <a:solidFill>
                <a:schemeClr val="accent1">
                  <a:lumMod val="50000"/>
                </a:schemeClr>
              </a:solidFill>
              <a:latin typeface="OCR A Extended" panose="02010509020102010303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676" y="0"/>
            <a:ext cx="8091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54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421626" y="260273"/>
            <a:ext cx="8424406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400" dirty="0" err="1">
                <a:solidFill>
                  <a:schemeClr val="accent1">
                    <a:lumMod val="75000"/>
                  </a:schemeClr>
                </a:solidFill>
              </a:rPr>
              <a:t>Documentația</a:t>
            </a:r>
            <a:r>
              <a:rPr lang="en-GB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4400" dirty="0" err="1">
                <a:solidFill>
                  <a:schemeClr val="accent1">
                    <a:lumMod val="75000"/>
                  </a:schemeClr>
                </a:solidFill>
              </a:rPr>
              <a:t>pentru</a:t>
            </a:r>
            <a:r>
              <a:rPr lang="en-GB" sz="4400" dirty="0">
                <a:solidFill>
                  <a:schemeClr val="accent1">
                    <a:lumMod val="75000"/>
                  </a:schemeClr>
                </a:solidFill>
              </a:rPr>
              <a:t> </a:t>
            </a:r>
            <a:endParaRPr lang="en-GB" sz="4400" b="0" dirty="0" smtClean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algn="ctr"/>
            <a:r>
              <a:rPr lang="en-GB" sz="4400" dirty="0" err="1">
                <a:solidFill>
                  <a:schemeClr val="accent1">
                    <a:lumMod val="75000"/>
                  </a:schemeClr>
                </a:solidFill>
              </a:rPr>
              <a:t>activitățile</a:t>
            </a:r>
            <a:r>
              <a:rPr lang="en-GB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4400" dirty="0" err="1" smtClean="0">
                <a:solidFill>
                  <a:schemeClr val="accent1">
                    <a:lumMod val="75000"/>
                  </a:schemeClr>
                </a:solidFill>
              </a:rPr>
              <a:t>derulate</a:t>
            </a:r>
            <a:endParaRPr lang="en-GB" sz="4400" b="0" dirty="0" smtClean="0">
              <a:solidFill>
                <a:schemeClr val="accent1">
                  <a:lumMod val="75000"/>
                </a:schemeClr>
              </a:solidFill>
              <a:effectLst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925831"/>
              </p:ext>
            </p:extLst>
          </p:nvPr>
        </p:nvGraphicFramePr>
        <p:xfrm>
          <a:off x="0" y="2590799"/>
          <a:ext cx="12192001" cy="4275774"/>
        </p:xfrm>
        <a:graphic>
          <a:graphicData uri="http://schemas.openxmlformats.org/drawingml/2006/table">
            <a:tbl>
              <a:tblPr/>
              <a:tblGrid>
                <a:gridCol w="1332886"/>
                <a:gridCol w="3979061"/>
                <a:gridCol w="1940529"/>
                <a:gridCol w="1685709"/>
                <a:gridCol w="1548501"/>
                <a:gridCol w="1705315"/>
              </a:tblGrid>
              <a:tr h="34668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Etapa</a:t>
                      </a:r>
                      <a:endParaRPr lang="en-GB" sz="2000" dirty="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Conținutul</a:t>
                      </a:r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GB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etapei</a:t>
                      </a:r>
                      <a:endParaRPr lang="en-GB" sz="2000" dirty="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Buzbuchi</a:t>
                      </a: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Matheo</a:t>
                      </a:r>
                      <a:endParaRPr lang="en-GB" sz="1400" dirty="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Saliani Matteo</a:t>
                      </a:r>
                      <a:endParaRPr lang="en-GB" sz="1400" dirty="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Clinci</a:t>
                      </a:r>
                      <a:r>
                        <a:rPr lang="en-GB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GB" sz="105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Rareș-Mihail</a:t>
                      </a:r>
                      <a:endParaRPr lang="en-GB" sz="1200" dirty="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Timofte</a:t>
                      </a:r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Andrei</a:t>
                      </a:r>
                      <a:endParaRPr lang="en-GB" sz="1200" dirty="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230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  <a:endParaRPr lang="en-GB" sz="80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Elaborarea schemei bloc</a:t>
                      </a:r>
                      <a:endParaRPr lang="en-GB" sz="80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800">
                          <a:effectLst/>
                        </a:rPr>
                        <a:t/>
                      </a:r>
                      <a:br>
                        <a:rPr lang="en-GB" sz="800">
                          <a:effectLst/>
                        </a:rPr>
                      </a:br>
                      <a:endParaRPr lang="en-GB" sz="80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800">
                          <a:effectLst/>
                        </a:rPr>
                        <a:t/>
                      </a:r>
                      <a:br>
                        <a:rPr lang="en-GB" sz="800">
                          <a:effectLst/>
                        </a:rPr>
                      </a:br>
                      <a:endParaRPr lang="en-GB" sz="80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800">
                          <a:effectLst/>
                        </a:rPr>
                        <a:t/>
                      </a:r>
                      <a:br>
                        <a:rPr lang="en-GB" sz="800">
                          <a:effectLst/>
                        </a:rPr>
                      </a:br>
                      <a:endParaRPr lang="en-GB" sz="80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  <a:endParaRPr lang="en-GB" sz="80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</a:tr>
              <a:tr h="31230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  <a:endParaRPr lang="en-GB" sz="80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Descrierea funcționării</a:t>
                      </a:r>
                      <a:endParaRPr lang="en-GB" sz="80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  <a:endParaRPr lang="en-GB" sz="80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800">
                          <a:effectLst/>
                        </a:rPr>
                        <a:t/>
                      </a:r>
                      <a:br>
                        <a:rPr lang="en-GB" sz="800">
                          <a:effectLst/>
                        </a:rPr>
                      </a:br>
                      <a:endParaRPr lang="en-GB" sz="80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800">
                          <a:effectLst/>
                        </a:rPr>
                        <a:t/>
                      </a:r>
                      <a:br>
                        <a:rPr lang="en-GB" sz="800">
                          <a:effectLst/>
                        </a:rPr>
                      </a:br>
                      <a:endParaRPr lang="en-GB" sz="80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800" dirty="0">
                          <a:effectLst/>
                        </a:rPr>
                        <a:t/>
                      </a:r>
                      <a:br>
                        <a:rPr lang="en-GB" sz="800" dirty="0">
                          <a:effectLst/>
                        </a:rPr>
                      </a:br>
                      <a:endParaRPr lang="en-GB" sz="800" dirty="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</a:tr>
              <a:tr h="22777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  <a:endParaRPr lang="en-GB" sz="80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Elaborarea organigramei</a:t>
                      </a:r>
                      <a:endParaRPr lang="en-GB" sz="80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  <a:endParaRPr lang="en-GB" sz="80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  <a:endParaRPr lang="en-GB" sz="80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  <a:endParaRPr lang="en-GB" sz="80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  <a:endParaRPr lang="en-GB" sz="80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</a:tr>
              <a:tr h="31230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  <a:endParaRPr lang="en-GB" sz="80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Calculul lungimii microinstrucțiunii</a:t>
                      </a:r>
                      <a:endParaRPr lang="en-GB" sz="80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800" dirty="0">
                          <a:effectLst/>
                        </a:rPr>
                        <a:t/>
                      </a:r>
                      <a:br>
                        <a:rPr lang="en-GB" sz="800" dirty="0">
                          <a:effectLst/>
                        </a:rPr>
                      </a:br>
                      <a:endParaRPr lang="en-GB" sz="800" dirty="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800">
                          <a:effectLst/>
                        </a:rPr>
                        <a:t/>
                      </a:r>
                      <a:br>
                        <a:rPr lang="en-GB" sz="800">
                          <a:effectLst/>
                        </a:rPr>
                      </a:br>
                      <a:endParaRPr lang="en-GB" sz="80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800">
                          <a:effectLst/>
                        </a:rPr>
                        <a:t/>
                      </a:r>
                      <a:br>
                        <a:rPr lang="en-GB" sz="800">
                          <a:effectLst/>
                        </a:rPr>
                      </a:br>
                      <a:endParaRPr lang="en-GB" sz="80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  <a:endParaRPr lang="en-GB" sz="80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</a:tr>
              <a:tr h="39684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  <a:endParaRPr lang="en-GB" sz="80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Completarea conținutului memoriei de microprogram</a:t>
                      </a:r>
                      <a:endParaRPr lang="en-GB" sz="80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  <a:endParaRPr lang="en-GB" sz="800" dirty="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800" dirty="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  <a:r>
                        <a:rPr lang="en-GB" sz="800" dirty="0">
                          <a:effectLst/>
                        </a:rPr>
                        <a:t/>
                      </a:r>
                      <a:br>
                        <a:rPr lang="en-GB" sz="800" dirty="0">
                          <a:effectLst/>
                        </a:rPr>
                      </a:br>
                      <a:endParaRPr lang="en-GB" sz="800" dirty="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800" dirty="0">
                          <a:effectLst/>
                        </a:rPr>
                        <a:t/>
                      </a:r>
                      <a:br>
                        <a:rPr lang="en-GB" sz="800" dirty="0">
                          <a:effectLst/>
                        </a:rPr>
                      </a:br>
                      <a:endParaRPr lang="en-GB" sz="800" dirty="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84F"/>
                    </a:solidFill>
                  </a:tcPr>
                </a:tc>
              </a:tr>
              <a:tr h="31230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  <a:endParaRPr lang="en-GB" sz="80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Proiectarea schemei unității de comandă microprogramate</a:t>
                      </a:r>
                      <a:endParaRPr lang="it-IT" sz="80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  <a:endParaRPr lang="en-GB" sz="80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800">
                          <a:effectLst/>
                        </a:rPr>
                        <a:t/>
                      </a:r>
                      <a:br>
                        <a:rPr lang="en-GB" sz="800">
                          <a:effectLst/>
                        </a:rPr>
                      </a:br>
                      <a:endParaRPr lang="en-GB" sz="80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800">
                          <a:effectLst/>
                        </a:rPr>
                        <a:t/>
                      </a:r>
                      <a:br>
                        <a:rPr lang="en-GB" sz="800">
                          <a:effectLst/>
                        </a:rPr>
                      </a:br>
                      <a:endParaRPr lang="en-GB" sz="80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800">
                          <a:effectLst/>
                        </a:rPr>
                        <a:t/>
                      </a:r>
                      <a:br>
                        <a:rPr lang="en-GB" sz="800">
                          <a:effectLst/>
                        </a:rPr>
                      </a:br>
                      <a:endParaRPr lang="en-GB" sz="80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84F"/>
                    </a:solidFill>
                  </a:tcPr>
                </a:tc>
              </a:tr>
              <a:tr h="31230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  <a:endParaRPr lang="en-GB" sz="80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Alegerea componentelor digitale folosite</a:t>
                      </a:r>
                      <a:endParaRPr lang="en-GB" sz="80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800">
                          <a:effectLst/>
                        </a:rPr>
                        <a:t/>
                      </a:r>
                      <a:br>
                        <a:rPr lang="en-GB" sz="800">
                          <a:effectLst/>
                        </a:rPr>
                      </a:br>
                      <a:endParaRPr lang="en-GB" sz="80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800" dirty="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  <a:r>
                        <a:rPr lang="en-GB" sz="800" dirty="0">
                          <a:effectLst/>
                        </a:rPr>
                        <a:t/>
                      </a:r>
                      <a:br>
                        <a:rPr lang="en-GB" sz="800" dirty="0">
                          <a:effectLst/>
                        </a:rPr>
                      </a:br>
                      <a:endParaRPr lang="en-GB" sz="800" dirty="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800" dirty="0">
                          <a:effectLst/>
                        </a:rPr>
                        <a:t/>
                      </a:r>
                      <a:br>
                        <a:rPr lang="en-GB" sz="800" dirty="0">
                          <a:effectLst/>
                        </a:rPr>
                      </a:br>
                      <a:endParaRPr lang="en-GB" sz="800" dirty="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C4C9"/>
                    </a:solidFill>
                  </a:tcPr>
                </a:tc>
              </a:tr>
              <a:tr h="31230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  <a:endParaRPr lang="en-GB" sz="80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Proiectarea cablajului</a:t>
                      </a:r>
                      <a:endParaRPr lang="en-GB" sz="80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800">
                          <a:effectLst/>
                        </a:rPr>
                        <a:t/>
                      </a:r>
                      <a:br>
                        <a:rPr lang="en-GB" sz="800">
                          <a:effectLst/>
                        </a:rPr>
                      </a:br>
                      <a:endParaRPr lang="en-GB" sz="80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800" dirty="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  <a:r>
                        <a:rPr lang="en-GB" sz="800" dirty="0">
                          <a:effectLst/>
                        </a:rPr>
                        <a:t/>
                      </a:r>
                      <a:br>
                        <a:rPr lang="en-GB" sz="800" dirty="0">
                          <a:effectLst/>
                        </a:rPr>
                      </a:br>
                      <a:endParaRPr lang="en-GB" sz="800" dirty="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800">
                          <a:effectLst/>
                        </a:rPr>
                        <a:t/>
                      </a:r>
                      <a:br>
                        <a:rPr lang="en-GB" sz="800">
                          <a:effectLst/>
                        </a:rPr>
                      </a:br>
                      <a:endParaRPr lang="en-GB" sz="80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C4C9"/>
                    </a:solidFill>
                  </a:tcPr>
                </a:tc>
              </a:tr>
              <a:tr h="31230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  <a:endParaRPr lang="en-GB" sz="80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Scrierea documentației pentru activitățile derulate</a:t>
                      </a:r>
                      <a:endParaRPr lang="en-GB" sz="80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800">
                          <a:effectLst/>
                        </a:rPr>
                        <a:t/>
                      </a:r>
                      <a:br>
                        <a:rPr lang="en-GB" sz="800">
                          <a:effectLst/>
                        </a:rPr>
                      </a:br>
                      <a:endParaRPr lang="en-GB" sz="80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800">
                          <a:effectLst/>
                        </a:rPr>
                        <a:t/>
                      </a:r>
                      <a:br>
                        <a:rPr lang="en-GB" sz="800">
                          <a:effectLst/>
                        </a:rPr>
                      </a:br>
                      <a:endParaRPr lang="en-GB" sz="80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800">
                          <a:effectLst/>
                        </a:rPr>
                        <a:t/>
                      </a:r>
                      <a:br>
                        <a:rPr lang="en-GB" sz="800">
                          <a:effectLst/>
                        </a:rPr>
                      </a:br>
                      <a:endParaRPr lang="en-GB" sz="80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  <a:endParaRPr lang="en-GB" sz="80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1230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  <a:endParaRPr lang="en-GB" sz="80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Integrarea documentației de proiect</a:t>
                      </a:r>
                      <a:endParaRPr lang="en-GB" sz="80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800">
                          <a:effectLst/>
                        </a:rPr>
                        <a:t/>
                      </a:r>
                      <a:br>
                        <a:rPr lang="en-GB" sz="800">
                          <a:effectLst/>
                        </a:rPr>
                      </a:br>
                      <a:endParaRPr lang="en-GB" sz="80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800">
                          <a:effectLst/>
                        </a:rPr>
                        <a:t/>
                      </a:r>
                      <a:br>
                        <a:rPr lang="en-GB" sz="800">
                          <a:effectLst/>
                        </a:rPr>
                      </a:br>
                      <a:endParaRPr lang="en-GB" sz="80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800">
                          <a:effectLst/>
                        </a:rPr>
                        <a:t/>
                      </a:r>
                      <a:br>
                        <a:rPr lang="en-GB" sz="800">
                          <a:effectLst/>
                        </a:rPr>
                      </a:br>
                      <a:endParaRPr lang="en-GB" sz="80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  <a:endParaRPr lang="en-GB" sz="80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1230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  <a:endParaRPr lang="en-GB" sz="80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Elaborarea prezentării .pptx</a:t>
                      </a:r>
                      <a:endParaRPr lang="en-GB" sz="80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800">
                          <a:effectLst/>
                        </a:rPr>
                        <a:t/>
                      </a:r>
                      <a:br>
                        <a:rPr lang="en-GB" sz="800">
                          <a:effectLst/>
                        </a:rPr>
                      </a:br>
                      <a:endParaRPr lang="en-GB" sz="80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  <a:r>
                        <a:rPr lang="en-GB" sz="800" dirty="0">
                          <a:effectLst/>
                        </a:rPr>
                        <a:t/>
                      </a:r>
                      <a:br>
                        <a:rPr lang="en-GB" sz="800" dirty="0">
                          <a:effectLst/>
                        </a:rPr>
                      </a:br>
                      <a:endParaRPr lang="en-GB" sz="800" dirty="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800" dirty="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800">
                          <a:effectLst/>
                        </a:rPr>
                        <a:t/>
                      </a:r>
                      <a:br>
                        <a:rPr lang="en-GB" sz="800">
                          <a:effectLst/>
                        </a:rPr>
                      </a:br>
                      <a:endParaRPr lang="en-GB" sz="80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1230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  <a:endParaRPr lang="en-GB" sz="80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Upload proiect + prezentare pe Moodle</a:t>
                      </a:r>
                      <a:endParaRPr lang="en-GB" sz="80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800">
                          <a:effectLst/>
                        </a:rPr>
                        <a:t/>
                      </a:r>
                      <a:br>
                        <a:rPr lang="en-GB" sz="800">
                          <a:effectLst/>
                        </a:rPr>
                      </a:br>
                      <a:endParaRPr lang="en-GB" sz="80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  <a:r>
                        <a:rPr lang="en-GB" sz="800" dirty="0">
                          <a:effectLst/>
                        </a:rPr>
                        <a:t/>
                      </a:r>
                      <a:br>
                        <a:rPr lang="en-GB" sz="800" dirty="0">
                          <a:effectLst/>
                        </a:rPr>
                      </a:br>
                      <a:endParaRPr lang="en-GB" sz="800" dirty="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800" dirty="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800">
                          <a:effectLst/>
                        </a:rPr>
                        <a:t/>
                      </a:r>
                      <a:br>
                        <a:rPr lang="en-GB" sz="800">
                          <a:effectLst/>
                        </a:rPr>
                      </a:br>
                      <a:endParaRPr lang="en-GB" sz="80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9000"/>
                    </a:solidFill>
                  </a:tcPr>
                </a:tc>
              </a:tr>
              <a:tr h="18140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  <a:endParaRPr lang="en-GB" sz="80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Prezentare</a:t>
                      </a:r>
                      <a:r>
                        <a:rPr lang="en-GB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GB" sz="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proiect</a:t>
                      </a:r>
                      <a:endParaRPr lang="en-GB" sz="800" dirty="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  <a:endParaRPr lang="en-GB" sz="80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  <a:endParaRPr lang="en-GB" sz="80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  <a:endParaRPr lang="en-GB" sz="80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  <a:endParaRPr lang="en-GB" sz="800" dirty="0">
                        <a:effectLst/>
                      </a:endParaRPr>
                    </a:p>
                  </a:txBody>
                  <a:tcPr marL="29164" marR="29164" marT="29164" marB="2916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9000"/>
                    </a:solidFill>
                  </a:tcPr>
                </a:tc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-3596552" y="1966913"/>
            <a:ext cx="2663109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7" name="Picture 2" descr="Trollface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989" y="1422047"/>
            <a:ext cx="1310059" cy="108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Frog Images PNG, Frog Outline Transparent Clipart - Free Transparent PNG  Logo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104" y="1346763"/>
            <a:ext cx="1637027" cy="117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1" name="Picture 11" descr="Mary Magdalene Holy Face of Jesus Depiction of Jesus Master Jesus  Christianity, jesus christ, face, head, human png | PNGWi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328" y="1049041"/>
            <a:ext cx="1441336" cy="144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Rammstein's 'Deutschland' Analysis of 'That Scene' - The Metal Repor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181" y="1387817"/>
            <a:ext cx="1789094" cy="113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196" y="16628"/>
            <a:ext cx="966907" cy="137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6196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765070" y="347649"/>
            <a:ext cx="7765770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200" dirty="0" err="1" smtClean="0">
                <a:solidFill>
                  <a:schemeClr val="accent1">
                    <a:lumMod val="75000"/>
                  </a:schemeClr>
                </a:solidFill>
              </a:rPr>
              <a:t>Tema</a:t>
            </a:r>
            <a:r>
              <a:rPr lang="en-US" sz="7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7200" dirty="0" err="1" smtClean="0">
                <a:solidFill>
                  <a:schemeClr val="accent1">
                    <a:lumMod val="75000"/>
                  </a:schemeClr>
                </a:solidFill>
              </a:rPr>
              <a:t>Proiectului</a:t>
            </a:r>
            <a:endParaRPr lang="en-GB" sz="7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0040" y="2225040"/>
            <a:ext cx="582930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>
                <a:solidFill>
                  <a:schemeClr val="accent1">
                    <a:lumMod val="50000"/>
                  </a:schemeClr>
                </a:solidFill>
              </a:rPr>
              <a:t>Proiectul</a:t>
            </a:r>
            <a:r>
              <a:rPr lang="en-GB" sz="28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sz="2800" b="1" dirty="0" err="1">
                <a:solidFill>
                  <a:schemeClr val="accent1">
                    <a:lumMod val="50000"/>
                  </a:schemeClr>
                </a:solidFill>
              </a:rPr>
              <a:t>urmărește</a:t>
            </a:r>
            <a:r>
              <a:rPr lang="en-GB" sz="28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sz="2800" b="1" dirty="0" err="1">
                <a:solidFill>
                  <a:schemeClr val="accent1">
                    <a:lumMod val="50000"/>
                  </a:schemeClr>
                </a:solidFill>
              </a:rPr>
              <a:t>implementarea</a:t>
            </a:r>
            <a:r>
              <a:rPr lang="en-GB" sz="28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sz="2800" b="1" dirty="0" err="1">
                <a:solidFill>
                  <a:schemeClr val="accent1">
                    <a:lumMod val="50000"/>
                  </a:schemeClr>
                </a:solidFill>
              </a:rPr>
              <a:t>unui</a:t>
            </a:r>
            <a:r>
              <a:rPr lang="en-GB" sz="28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sz="2800" b="1" dirty="0" err="1">
                <a:solidFill>
                  <a:schemeClr val="accent1">
                    <a:lumMod val="50000"/>
                  </a:schemeClr>
                </a:solidFill>
              </a:rPr>
              <a:t>Mech</a:t>
            </a:r>
            <a:r>
              <a:rPr lang="en-GB" sz="28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sz="2800" b="1" dirty="0" err="1">
                <a:solidFill>
                  <a:schemeClr val="accent1">
                    <a:lumMod val="50000"/>
                  </a:schemeClr>
                </a:solidFill>
              </a:rPr>
              <a:t>prevăzut</a:t>
            </a:r>
            <a:r>
              <a:rPr lang="en-GB" sz="2800" b="1" dirty="0">
                <a:solidFill>
                  <a:schemeClr val="accent1">
                    <a:lumMod val="50000"/>
                  </a:schemeClr>
                </a:solidFill>
              </a:rPr>
              <a:t> cu un </a:t>
            </a:r>
            <a:r>
              <a:rPr lang="en-GB" sz="2800" b="1" dirty="0" err="1">
                <a:solidFill>
                  <a:schemeClr val="accent1">
                    <a:lumMod val="50000"/>
                  </a:schemeClr>
                </a:solidFill>
              </a:rPr>
              <a:t>mecanism</a:t>
            </a:r>
            <a:r>
              <a:rPr lang="en-GB" sz="2800" b="1" dirty="0">
                <a:solidFill>
                  <a:schemeClr val="accent1">
                    <a:lumMod val="50000"/>
                  </a:schemeClr>
                </a:solidFill>
              </a:rPr>
              <a:t> de </a:t>
            </a:r>
            <a:r>
              <a:rPr lang="en-GB" sz="2800" b="1" dirty="0" err="1">
                <a:solidFill>
                  <a:schemeClr val="accent1">
                    <a:lumMod val="50000"/>
                  </a:schemeClr>
                </a:solidFill>
              </a:rPr>
              <a:t>deplasare</a:t>
            </a:r>
            <a:r>
              <a:rPr lang="en-GB" sz="2800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en-GB" sz="2800" b="1" dirty="0" err="1">
                <a:solidFill>
                  <a:schemeClr val="accent1">
                    <a:lumMod val="50000"/>
                  </a:schemeClr>
                </a:solidFill>
              </a:rPr>
              <a:t>funcții</a:t>
            </a:r>
            <a:r>
              <a:rPr lang="en-GB" sz="2800" b="1" dirty="0">
                <a:solidFill>
                  <a:schemeClr val="accent1">
                    <a:lumMod val="50000"/>
                  </a:schemeClr>
                </a:solidFill>
              </a:rPr>
              <a:t> de </a:t>
            </a:r>
            <a:r>
              <a:rPr lang="en-GB" sz="2800" b="1" dirty="0" err="1">
                <a:solidFill>
                  <a:schemeClr val="accent1">
                    <a:lumMod val="50000"/>
                  </a:schemeClr>
                </a:solidFill>
              </a:rPr>
              <a:t>mers,viteză</a:t>
            </a:r>
            <a:r>
              <a:rPr lang="en-GB" sz="28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sz="2800" b="1" dirty="0" err="1">
                <a:solidFill>
                  <a:schemeClr val="accent1">
                    <a:lumMod val="50000"/>
                  </a:schemeClr>
                </a:solidFill>
              </a:rPr>
              <a:t>și</a:t>
            </a:r>
            <a:r>
              <a:rPr lang="en-GB" sz="28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sz="2800" b="1" dirty="0" err="1">
                <a:solidFill>
                  <a:schemeClr val="accent1">
                    <a:lumMod val="50000"/>
                  </a:schemeClr>
                </a:solidFill>
              </a:rPr>
              <a:t>zbor</a:t>
            </a:r>
            <a:r>
              <a:rPr lang="en-GB" sz="2800" b="1" dirty="0">
                <a:solidFill>
                  <a:schemeClr val="accent1">
                    <a:lumMod val="50000"/>
                  </a:schemeClr>
                </a:solidFill>
              </a:rPr>
              <a:t>), </a:t>
            </a:r>
            <a:r>
              <a:rPr lang="en-GB" sz="2800" b="1" dirty="0" err="1">
                <a:solidFill>
                  <a:schemeClr val="accent1">
                    <a:lumMod val="50000"/>
                  </a:schemeClr>
                </a:solidFill>
              </a:rPr>
              <a:t>funcție</a:t>
            </a:r>
            <a:r>
              <a:rPr lang="en-GB" sz="2800" b="1" dirty="0">
                <a:solidFill>
                  <a:schemeClr val="accent1">
                    <a:lumMod val="50000"/>
                  </a:schemeClr>
                </a:solidFill>
              </a:rPr>
              <a:t> de </a:t>
            </a:r>
            <a:r>
              <a:rPr lang="en-GB" sz="2800" b="1" dirty="0" err="1">
                <a:solidFill>
                  <a:schemeClr val="accent1">
                    <a:lumMod val="50000"/>
                  </a:schemeClr>
                </a:solidFill>
              </a:rPr>
              <a:t>călătorit</a:t>
            </a:r>
            <a:r>
              <a:rPr lang="en-GB" sz="28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sz="2800" b="1" dirty="0" err="1">
                <a:solidFill>
                  <a:schemeClr val="accent1">
                    <a:lumMod val="50000"/>
                  </a:schemeClr>
                </a:solidFill>
              </a:rPr>
              <a:t>în</a:t>
            </a:r>
            <a:r>
              <a:rPr lang="en-GB" sz="28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sz="2800" b="1" dirty="0" err="1">
                <a:solidFill>
                  <a:schemeClr val="accent1">
                    <a:lumMod val="50000"/>
                  </a:schemeClr>
                </a:solidFill>
              </a:rPr>
              <a:t>timp</a:t>
            </a:r>
            <a:r>
              <a:rPr lang="en-GB" sz="2800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GB" sz="2800" b="1" dirty="0" err="1">
                <a:solidFill>
                  <a:schemeClr val="accent1">
                    <a:lumMod val="50000"/>
                  </a:schemeClr>
                </a:solidFill>
              </a:rPr>
              <a:t>vedere</a:t>
            </a:r>
            <a:r>
              <a:rPr lang="en-GB" sz="28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sz="2800" b="1" dirty="0" err="1">
                <a:solidFill>
                  <a:schemeClr val="accent1">
                    <a:lumMod val="50000"/>
                  </a:schemeClr>
                </a:solidFill>
              </a:rPr>
              <a:t>infraroșie,mecanism</a:t>
            </a:r>
            <a:r>
              <a:rPr lang="en-GB" sz="2800" b="1" dirty="0">
                <a:solidFill>
                  <a:schemeClr val="accent1">
                    <a:lumMod val="50000"/>
                  </a:schemeClr>
                </a:solidFill>
              </a:rPr>
              <a:t> de </a:t>
            </a:r>
            <a:r>
              <a:rPr lang="en-GB" sz="2800" b="1" dirty="0" err="1">
                <a:solidFill>
                  <a:schemeClr val="accent1">
                    <a:lumMod val="50000"/>
                  </a:schemeClr>
                </a:solidFill>
              </a:rPr>
              <a:t>făcut</a:t>
            </a:r>
            <a:r>
              <a:rPr lang="en-GB" sz="2800" b="1" dirty="0">
                <a:solidFill>
                  <a:schemeClr val="accent1">
                    <a:lumMod val="50000"/>
                  </a:schemeClr>
                </a:solidFill>
              </a:rPr>
              <a:t> pizza </a:t>
            </a:r>
            <a:r>
              <a:rPr lang="en-GB" sz="2800" b="1" dirty="0" err="1">
                <a:solidFill>
                  <a:schemeClr val="accent1">
                    <a:lumMod val="50000"/>
                  </a:schemeClr>
                </a:solidFill>
              </a:rPr>
              <a:t>și</a:t>
            </a:r>
            <a:r>
              <a:rPr lang="en-GB" sz="28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sz="2800" b="1" dirty="0" err="1">
                <a:solidFill>
                  <a:schemeClr val="accent1">
                    <a:lumMod val="50000"/>
                  </a:schemeClr>
                </a:solidFill>
              </a:rPr>
              <a:t>funcție</a:t>
            </a:r>
            <a:r>
              <a:rPr lang="en-GB" sz="2800" b="1" dirty="0">
                <a:solidFill>
                  <a:schemeClr val="accent1">
                    <a:lumMod val="50000"/>
                  </a:schemeClr>
                </a:solidFill>
              </a:rPr>
              <a:t> de </a:t>
            </a:r>
            <a:r>
              <a:rPr lang="en-GB" sz="2800" b="1" dirty="0" err="1">
                <a:solidFill>
                  <a:schemeClr val="accent1">
                    <a:lumMod val="50000"/>
                  </a:schemeClr>
                </a:solidFill>
              </a:rPr>
              <a:t>atac</a:t>
            </a:r>
            <a:r>
              <a:rPr lang="en-GB" sz="2800" b="1" dirty="0">
                <a:solidFill>
                  <a:schemeClr val="accent1">
                    <a:lumMod val="50000"/>
                  </a:schemeClr>
                </a:solidFill>
              </a:rPr>
              <a:t>. De </a:t>
            </a:r>
            <a:r>
              <a:rPr lang="en-GB" sz="2800" b="1" dirty="0" err="1">
                <a:solidFill>
                  <a:schemeClr val="accent1">
                    <a:lumMod val="50000"/>
                  </a:schemeClr>
                </a:solidFill>
              </a:rPr>
              <a:t>asemenea</a:t>
            </a:r>
            <a:r>
              <a:rPr lang="en-GB" sz="2800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GB" sz="2800" b="1" dirty="0" err="1">
                <a:solidFill>
                  <a:schemeClr val="accent1">
                    <a:lumMod val="50000"/>
                  </a:schemeClr>
                </a:solidFill>
              </a:rPr>
              <a:t>credem</a:t>
            </a:r>
            <a:r>
              <a:rPr lang="en-GB" sz="28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sz="2800" b="1" dirty="0" err="1">
                <a:solidFill>
                  <a:schemeClr val="accent1">
                    <a:lumMod val="50000"/>
                  </a:schemeClr>
                </a:solidFill>
              </a:rPr>
              <a:t>că</a:t>
            </a:r>
            <a:r>
              <a:rPr lang="en-GB" sz="28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sz="2800" b="1" dirty="0" err="1">
                <a:solidFill>
                  <a:schemeClr val="accent1">
                    <a:lumMod val="50000"/>
                  </a:schemeClr>
                </a:solidFill>
              </a:rPr>
              <a:t>acest</a:t>
            </a:r>
            <a:r>
              <a:rPr lang="en-GB" sz="28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sz="2800" b="1" dirty="0" err="1">
                <a:solidFill>
                  <a:schemeClr val="accent1">
                    <a:lumMod val="50000"/>
                  </a:schemeClr>
                </a:solidFill>
              </a:rPr>
              <a:t>dispozitiv</a:t>
            </a:r>
            <a:r>
              <a:rPr lang="en-GB" sz="28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sz="2800" b="1" dirty="0" err="1">
                <a:solidFill>
                  <a:schemeClr val="accent1">
                    <a:lumMod val="50000"/>
                  </a:schemeClr>
                </a:solidFill>
              </a:rPr>
              <a:t>îndeplinește</a:t>
            </a:r>
            <a:r>
              <a:rPr lang="en-GB" sz="2800" b="1" dirty="0">
                <a:solidFill>
                  <a:schemeClr val="accent1">
                    <a:lumMod val="50000"/>
                  </a:schemeClr>
                </a:solidFill>
              </a:rPr>
              <a:t> cu </a:t>
            </a:r>
            <a:r>
              <a:rPr lang="en-GB" sz="2800" b="1" dirty="0" err="1">
                <a:solidFill>
                  <a:schemeClr val="accent1">
                    <a:lumMod val="50000"/>
                  </a:schemeClr>
                </a:solidFill>
              </a:rPr>
              <a:t>mult</a:t>
            </a:r>
            <a:r>
              <a:rPr lang="en-GB" sz="28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sz="2800" b="1" dirty="0" err="1">
                <a:solidFill>
                  <a:schemeClr val="accent1">
                    <a:lumMod val="50000"/>
                  </a:schemeClr>
                </a:solidFill>
              </a:rPr>
              <a:t>succes</a:t>
            </a:r>
            <a:r>
              <a:rPr lang="en-GB" sz="28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sz="2800" b="1" dirty="0" err="1">
                <a:solidFill>
                  <a:schemeClr val="accent1">
                    <a:lumMod val="50000"/>
                  </a:schemeClr>
                </a:solidFill>
              </a:rPr>
              <a:t>ceea</a:t>
            </a:r>
            <a:r>
              <a:rPr lang="en-GB" sz="28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sz="2800" b="1" dirty="0" err="1">
                <a:solidFill>
                  <a:schemeClr val="accent1">
                    <a:lumMod val="50000"/>
                  </a:schemeClr>
                </a:solidFill>
              </a:rPr>
              <a:t>ce</a:t>
            </a:r>
            <a:r>
              <a:rPr lang="en-GB" sz="28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sz="2800" b="1" dirty="0" err="1">
                <a:solidFill>
                  <a:schemeClr val="accent1">
                    <a:lumMod val="50000"/>
                  </a:schemeClr>
                </a:solidFill>
              </a:rPr>
              <a:t>nici</a:t>
            </a:r>
            <a:r>
              <a:rPr lang="en-GB" sz="28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sz="2800" b="1" dirty="0" err="1">
                <a:solidFill>
                  <a:schemeClr val="accent1">
                    <a:lumMod val="50000"/>
                  </a:schemeClr>
                </a:solidFill>
              </a:rPr>
              <a:t>măcar</a:t>
            </a:r>
            <a:r>
              <a:rPr lang="en-GB" sz="28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sz="2800" b="1" dirty="0" err="1">
                <a:solidFill>
                  <a:schemeClr val="accent1">
                    <a:lumMod val="50000"/>
                  </a:schemeClr>
                </a:solidFill>
              </a:rPr>
              <a:t>mintea</a:t>
            </a:r>
            <a:r>
              <a:rPr lang="en-GB" sz="28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sz="2800" b="1" dirty="0" err="1">
                <a:solidFill>
                  <a:schemeClr val="accent1">
                    <a:lumMod val="50000"/>
                  </a:schemeClr>
                </a:solidFill>
              </a:rPr>
              <a:t>umană</a:t>
            </a:r>
            <a:r>
              <a:rPr lang="en-GB" sz="2800" b="1" dirty="0">
                <a:solidFill>
                  <a:schemeClr val="accent1">
                    <a:lumMod val="50000"/>
                  </a:schemeClr>
                </a:solidFill>
              </a:rPr>
              <a:t> nu </a:t>
            </a:r>
            <a:r>
              <a:rPr lang="en-GB" sz="2800" b="1" dirty="0" err="1">
                <a:solidFill>
                  <a:schemeClr val="accent1">
                    <a:lumMod val="50000"/>
                  </a:schemeClr>
                </a:solidFill>
              </a:rPr>
              <a:t>poate</a:t>
            </a:r>
            <a:r>
              <a:rPr lang="en-GB" sz="28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sz="2800" b="1" dirty="0" err="1">
                <a:solidFill>
                  <a:schemeClr val="accent1">
                    <a:lumMod val="50000"/>
                  </a:schemeClr>
                </a:solidFill>
              </a:rPr>
              <a:t>cuprinde</a:t>
            </a:r>
            <a:r>
              <a:rPr lang="en-GB" sz="2800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  <a:r>
              <a:rPr lang="en-GB" b="1" dirty="0">
                <a:solidFill>
                  <a:sysClr val="windowText" lastClr="000000"/>
                </a:solidFill>
              </a:rPr>
              <a:t> </a:t>
            </a:r>
            <a:endParaRPr lang="en-GB" dirty="0">
              <a:solidFill>
                <a:sysClr val="windowText" lastClr="000000"/>
              </a:solidFill>
            </a:endParaRPr>
          </a:p>
          <a:p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920" y="1857645"/>
            <a:ext cx="5593080" cy="500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258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67990" y="233349"/>
            <a:ext cx="6096989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accent1">
                    <a:lumMod val="75000"/>
                  </a:schemeClr>
                </a:solidFill>
              </a:rPr>
              <a:t>Schema bloc</a:t>
            </a:r>
            <a:endParaRPr lang="en-GB" sz="8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7895"/>
            <a:ext cx="12192000" cy="498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323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48640" y="300911"/>
            <a:ext cx="2522220" cy="7694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GB" sz="3200" b="1" i="0" u="none" strike="noStrike" dirty="0" err="1" smtClean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</a:rPr>
              <a:t>Stari</a:t>
            </a:r>
            <a:r>
              <a:rPr lang="en-GB" sz="3200" b="1" i="0" u="none" strike="noStrike" dirty="0" smtClean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</a:rPr>
              <a:t>:</a:t>
            </a:r>
            <a:r>
              <a:rPr lang="en-GB" sz="2000" b="0" i="0" u="none" strike="noStrike" dirty="0" smtClean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endParaRPr lang="en-GB" sz="2400" b="0" dirty="0" smtClean="0">
              <a:solidFill>
                <a:schemeClr val="accent1">
                  <a:lumMod val="50000"/>
                </a:schemeClr>
              </a:solidFill>
              <a:effectLst/>
            </a:endParaRPr>
          </a:p>
          <a:p>
            <a:pPr>
              <a:spcAft>
                <a:spcPts val="800"/>
              </a:spcAft>
            </a:pPr>
            <a:r>
              <a:rPr lang="en-GB" b="1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GB" sz="1600" b="0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   </a:t>
            </a:r>
            <a:r>
              <a:rPr lang="en-GB" b="1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00000 – S0</a:t>
            </a:r>
            <a:endParaRPr lang="en-GB" b="0" dirty="0" smtClean="0">
              <a:effectLst/>
            </a:endParaRPr>
          </a:p>
          <a:p>
            <a:pPr indent="457200">
              <a:spcAft>
                <a:spcPts val="800"/>
              </a:spcAft>
            </a:pPr>
            <a:r>
              <a:rPr lang="en-GB" b="1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00001 – S15</a:t>
            </a:r>
            <a:endParaRPr lang="en-GB" b="0" dirty="0" smtClean="0">
              <a:effectLst/>
            </a:endParaRPr>
          </a:p>
          <a:p>
            <a:pPr indent="457200">
              <a:spcAft>
                <a:spcPts val="800"/>
              </a:spcAft>
            </a:pPr>
            <a:r>
              <a:rPr lang="en-GB" b="1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00010 – S1</a:t>
            </a:r>
            <a:endParaRPr lang="en-GB" b="0" dirty="0" smtClean="0">
              <a:effectLst/>
            </a:endParaRPr>
          </a:p>
          <a:p>
            <a:pPr indent="457200">
              <a:spcAft>
                <a:spcPts val="800"/>
              </a:spcAft>
            </a:pPr>
            <a:r>
              <a:rPr lang="en-GB" b="1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00011 – S2</a:t>
            </a:r>
            <a:endParaRPr lang="en-GB" b="0" dirty="0" smtClean="0">
              <a:effectLst/>
            </a:endParaRPr>
          </a:p>
          <a:p>
            <a:pPr indent="457200">
              <a:spcAft>
                <a:spcPts val="800"/>
              </a:spcAft>
            </a:pPr>
            <a:r>
              <a:rPr lang="en-GB" b="1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00100 – S16</a:t>
            </a:r>
            <a:endParaRPr lang="en-GB" b="0" dirty="0" smtClean="0">
              <a:effectLst/>
            </a:endParaRPr>
          </a:p>
          <a:p>
            <a:pPr indent="457200">
              <a:spcAft>
                <a:spcPts val="800"/>
              </a:spcAft>
            </a:pPr>
            <a:r>
              <a:rPr lang="en-GB" b="1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00101 – S3</a:t>
            </a:r>
            <a:endParaRPr lang="en-GB" b="0" dirty="0" smtClean="0">
              <a:effectLst/>
            </a:endParaRPr>
          </a:p>
          <a:p>
            <a:pPr indent="457200">
              <a:spcAft>
                <a:spcPts val="800"/>
              </a:spcAft>
            </a:pPr>
            <a:r>
              <a:rPr lang="en-GB" b="1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00110 – S4</a:t>
            </a:r>
            <a:endParaRPr lang="en-GB" b="0" dirty="0" smtClean="0">
              <a:effectLst/>
            </a:endParaRPr>
          </a:p>
          <a:p>
            <a:pPr indent="457200">
              <a:spcAft>
                <a:spcPts val="800"/>
              </a:spcAft>
            </a:pPr>
            <a:r>
              <a:rPr lang="en-GB" b="1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00111 – S5</a:t>
            </a:r>
            <a:endParaRPr lang="en-GB" b="0" dirty="0" smtClean="0">
              <a:effectLst/>
            </a:endParaRPr>
          </a:p>
          <a:p>
            <a:pPr indent="457200">
              <a:spcAft>
                <a:spcPts val="800"/>
              </a:spcAft>
            </a:pPr>
            <a:r>
              <a:rPr lang="en-GB" b="1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01000 – S08</a:t>
            </a:r>
            <a:endParaRPr lang="en-GB" b="0" dirty="0" smtClean="0">
              <a:effectLst/>
            </a:endParaRPr>
          </a:p>
          <a:p>
            <a:pPr indent="457200">
              <a:spcAft>
                <a:spcPts val="800"/>
              </a:spcAft>
            </a:pPr>
            <a:r>
              <a:rPr lang="en-GB" b="1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01001 – S17</a:t>
            </a:r>
            <a:endParaRPr lang="en-GB" b="0" dirty="0" smtClean="0">
              <a:effectLst/>
            </a:endParaRPr>
          </a:p>
          <a:p>
            <a:pPr indent="457200">
              <a:spcAft>
                <a:spcPts val="800"/>
              </a:spcAft>
            </a:pPr>
            <a:r>
              <a:rPr lang="en-GB" b="1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01010 – S9</a:t>
            </a:r>
            <a:endParaRPr lang="en-GB" b="0" dirty="0" smtClean="0">
              <a:effectLst/>
            </a:endParaRPr>
          </a:p>
          <a:p>
            <a:pPr indent="457200">
              <a:spcAft>
                <a:spcPts val="800"/>
              </a:spcAft>
            </a:pPr>
            <a:r>
              <a:rPr lang="en-GB" b="1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01011 – S19</a:t>
            </a:r>
            <a:endParaRPr lang="en-GB" b="0" dirty="0" smtClean="0">
              <a:effectLst/>
            </a:endParaRPr>
          </a:p>
          <a:p>
            <a:pPr indent="457200">
              <a:spcAft>
                <a:spcPts val="800"/>
              </a:spcAft>
            </a:pPr>
            <a:r>
              <a:rPr lang="en-GB" b="1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01100 – S11</a:t>
            </a:r>
          </a:p>
          <a:p>
            <a:pPr indent="457200">
              <a:spcAft>
                <a:spcPts val="800"/>
              </a:spcAft>
            </a:pPr>
            <a:r>
              <a:rPr lang="en-GB" b="1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01101 – S12</a:t>
            </a:r>
          </a:p>
          <a:p>
            <a:pPr indent="457200">
              <a:spcAft>
                <a:spcPts val="800"/>
              </a:spcAft>
            </a:pPr>
            <a:r>
              <a:rPr lang="en-GB" b="1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01110 – S13</a:t>
            </a:r>
            <a:endParaRPr lang="en-GB" b="0" dirty="0" smtClean="0">
              <a:effectLst/>
            </a:endParaRPr>
          </a:p>
          <a:p>
            <a:pPr indent="457200">
              <a:spcAft>
                <a:spcPts val="800"/>
              </a:spcAft>
            </a:pPr>
            <a:endParaRPr lang="en-GB" b="0" dirty="0" smtClean="0">
              <a:effectLst/>
            </a:endParaRPr>
          </a:p>
          <a:p>
            <a:pPr indent="457200">
              <a:spcAft>
                <a:spcPts val="800"/>
              </a:spcAft>
            </a:pPr>
            <a:endParaRPr lang="en-GB" b="0" dirty="0" smtClean="0">
              <a:effectLst/>
            </a:endParaRPr>
          </a:p>
          <a:p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2186940" y="535662"/>
            <a:ext cx="2697480" cy="606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spcAft>
                <a:spcPts val="800"/>
              </a:spcAft>
            </a:pPr>
            <a:r>
              <a:rPr lang="en-GB" b="1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01111 – S20</a:t>
            </a:r>
            <a:endParaRPr lang="en-GB" b="0" dirty="0" smtClean="0">
              <a:effectLst/>
            </a:endParaRPr>
          </a:p>
          <a:p>
            <a:pPr indent="457200">
              <a:spcAft>
                <a:spcPts val="800"/>
              </a:spcAft>
            </a:pPr>
            <a:r>
              <a:rPr lang="en-GB" b="1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10000 – S21</a:t>
            </a:r>
            <a:endParaRPr lang="en-GB" b="0" dirty="0" smtClean="0">
              <a:effectLst/>
            </a:endParaRPr>
          </a:p>
          <a:p>
            <a:pPr indent="457200">
              <a:spcAft>
                <a:spcPts val="800"/>
              </a:spcAft>
            </a:pPr>
            <a:r>
              <a:rPr lang="en-GB" b="1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10001 – </a:t>
            </a:r>
            <a:r>
              <a:rPr lang="en-GB" b="1" i="0" u="none" strike="noStrike" dirty="0" err="1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Sy</a:t>
            </a:r>
            <a:endParaRPr lang="en-GB" b="0" dirty="0" smtClean="0">
              <a:effectLst/>
            </a:endParaRPr>
          </a:p>
          <a:p>
            <a:pPr indent="457200">
              <a:spcAft>
                <a:spcPts val="800"/>
              </a:spcAft>
            </a:pPr>
            <a:r>
              <a:rPr lang="en-GB" b="1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10010 – S6</a:t>
            </a:r>
            <a:endParaRPr lang="en-GB" b="0" dirty="0" smtClean="0">
              <a:effectLst/>
            </a:endParaRPr>
          </a:p>
          <a:p>
            <a:pPr indent="457200">
              <a:spcAft>
                <a:spcPts val="800"/>
              </a:spcAft>
            </a:pPr>
            <a:r>
              <a:rPr lang="en-GB" b="1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10011 – S7</a:t>
            </a:r>
            <a:endParaRPr lang="en-GB" b="0" dirty="0" smtClean="0">
              <a:effectLst/>
            </a:endParaRPr>
          </a:p>
          <a:p>
            <a:pPr indent="457200">
              <a:spcAft>
                <a:spcPts val="800"/>
              </a:spcAft>
            </a:pPr>
            <a:r>
              <a:rPr lang="en-GB" b="1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10100 – S22</a:t>
            </a:r>
            <a:endParaRPr lang="en-GB" b="0" dirty="0" smtClean="0">
              <a:effectLst/>
            </a:endParaRPr>
          </a:p>
          <a:p>
            <a:pPr indent="457200">
              <a:spcAft>
                <a:spcPts val="800"/>
              </a:spcAft>
            </a:pPr>
            <a:r>
              <a:rPr lang="en-GB" b="1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10101 – </a:t>
            </a:r>
            <a:r>
              <a:rPr lang="en-GB" b="1" i="0" u="none" strike="noStrike" dirty="0" err="1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Sz</a:t>
            </a:r>
            <a:endParaRPr lang="en-GB" b="0" dirty="0" smtClean="0">
              <a:effectLst/>
            </a:endParaRPr>
          </a:p>
          <a:p>
            <a:pPr indent="457200">
              <a:spcAft>
                <a:spcPts val="800"/>
              </a:spcAft>
            </a:pPr>
            <a:r>
              <a:rPr lang="en-GB" b="1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10110 – S14</a:t>
            </a:r>
            <a:endParaRPr lang="en-GB" b="0" dirty="0" smtClean="0">
              <a:effectLst/>
            </a:endParaRPr>
          </a:p>
          <a:p>
            <a:pPr indent="457200">
              <a:spcAft>
                <a:spcPts val="800"/>
              </a:spcAft>
            </a:pPr>
            <a:r>
              <a:rPr lang="en-GB" b="1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10111 – S23</a:t>
            </a:r>
            <a:endParaRPr lang="en-GB" b="0" dirty="0" smtClean="0">
              <a:effectLst/>
            </a:endParaRPr>
          </a:p>
          <a:p>
            <a:pPr indent="457200">
              <a:spcAft>
                <a:spcPts val="800"/>
              </a:spcAft>
            </a:pPr>
            <a:r>
              <a:rPr lang="en-GB" b="1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11000 – </a:t>
            </a:r>
            <a:r>
              <a:rPr lang="en-GB" b="1" i="0" u="none" strike="noStrike" dirty="0" err="1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Sq</a:t>
            </a:r>
            <a:endParaRPr lang="en-GB" b="0" dirty="0" smtClean="0">
              <a:effectLst/>
            </a:endParaRPr>
          </a:p>
          <a:p>
            <a:pPr indent="457200">
              <a:spcAft>
                <a:spcPts val="800"/>
              </a:spcAft>
            </a:pPr>
            <a:r>
              <a:rPr lang="en-GB" b="1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11001 – S10</a:t>
            </a:r>
            <a:endParaRPr lang="en-GB" b="0" dirty="0" smtClean="0">
              <a:effectLst/>
            </a:endParaRPr>
          </a:p>
          <a:p>
            <a:pPr indent="457200">
              <a:spcAft>
                <a:spcPts val="800"/>
              </a:spcAft>
            </a:pPr>
            <a:r>
              <a:rPr lang="en-GB" b="1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11010 – S24</a:t>
            </a:r>
            <a:endParaRPr lang="en-GB" b="0" dirty="0" smtClean="0">
              <a:effectLst/>
            </a:endParaRPr>
          </a:p>
          <a:p>
            <a:pPr indent="457200">
              <a:spcAft>
                <a:spcPts val="800"/>
              </a:spcAft>
            </a:pPr>
            <a:r>
              <a:rPr lang="en-GB" b="1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11011 – </a:t>
            </a:r>
            <a:r>
              <a:rPr lang="en-GB" b="1" i="0" u="none" strike="noStrike" dirty="0" err="1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Sr</a:t>
            </a:r>
            <a:endParaRPr lang="en-GB" b="0" dirty="0" smtClean="0">
              <a:effectLst/>
            </a:endParaRPr>
          </a:p>
          <a:p>
            <a:pPr indent="457200">
              <a:spcAft>
                <a:spcPts val="800"/>
              </a:spcAft>
            </a:pPr>
            <a:r>
              <a:rPr lang="en-GB" b="1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11100 – S18</a:t>
            </a:r>
            <a:endParaRPr lang="en-GB" b="0" dirty="0" smtClean="0">
              <a:effectLst/>
            </a:endParaRPr>
          </a:p>
          <a:p>
            <a:pPr indent="457200">
              <a:spcAft>
                <a:spcPts val="800"/>
              </a:spcAft>
            </a:pPr>
            <a:r>
              <a:rPr lang="en-GB" b="1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11101 – S25</a:t>
            </a:r>
            <a:endParaRPr lang="en-GB" b="0" dirty="0" smtClean="0">
              <a:effectLst/>
            </a:endParaRPr>
          </a:p>
          <a:p>
            <a:pPr indent="457200">
              <a:spcAft>
                <a:spcPts val="800"/>
              </a:spcAft>
            </a:pPr>
            <a:r>
              <a:rPr lang="en-GB" b="1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11110 - </a:t>
            </a:r>
            <a:r>
              <a:rPr lang="en-GB" b="1" i="0" u="none" strike="noStrike" dirty="0" err="1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Sx</a:t>
            </a:r>
            <a:endParaRPr lang="en-GB" b="0" dirty="0" smtClean="0">
              <a:effectLst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24450" y="364034"/>
            <a:ext cx="2415540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GB" sz="3200" b="1" i="0" u="none" strike="noStrike" dirty="0" err="1" smtClean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</a:rPr>
              <a:t>Decizii</a:t>
            </a:r>
            <a:r>
              <a:rPr lang="en-GB" sz="3200" b="1" i="0" u="none" strike="noStrike" dirty="0" smtClean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</a:rPr>
              <a:t>:</a:t>
            </a:r>
            <a:endParaRPr lang="en-GB" sz="24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spcAft>
                <a:spcPts val="800"/>
              </a:spcAft>
            </a:pPr>
            <a:r>
              <a:rPr lang="en-GB" b="1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START 0001</a:t>
            </a:r>
            <a:endParaRPr lang="en-GB" dirty="0"/>
          </a:p>
          <a:p>
            <a:pPr>
              <a:spcAft>
                <a:spcPts val="800"/>
              </a:spcAft>
            </a:pPr>
            <a:r>
              <a:rPr lang="en-GB" b="1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WALK 0011</a:t>
            </a:r>
            <a:endParaRPr lang="en-GB" b="0" dirty="0" smtClean="0">
              <a:effectLst/>
            </a:endParaRPr>
          </a:p>
          <a:p>
            <a:pPr>
              <a:spcAft>
                <a:spcPts val="800"/>
              </a:spcAft>
            </a:pPr>
            <a:r>
              <a:rPr lang="en-GB" b="1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VOLER 0100</a:t>
            </a:r>
            <a:endParaRPr lang="en-GB" b="0" dirty="0" smtClean="0">
              <a:effectLst/>
            </a:endParaRPr>
          </a:p>
          <a:p>
            <a:pPr>
              <a:spcAft>
                <a:spcPts val="800"/>
              </a:spcAft>
            </a:pPr>
            <a:r>
              <a:rPr lang="ja-JP" altLang="en-US" b="1" i="0" u="none" strike="noStrike" dirty="0" smtClean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夜 </a:t>
            </a:r>
            <a:r>
              <a:rPr lang="en-US" altLang="ja-JP" b="1" i="0" u="none" strike="noStrike" dirty="0" smtClean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0010</a:t>
            </a:r>
            <a:endParaRPr lang="ja-JP" altLang="en-US" b="0" dirty="0" smtClean="0">
              <a:effectLst/>
            </a:endParaRPr>
          </a:p>
          <a:p>
            <a:pPr>
              <a:spcAft>
                <a:spcPts val="800"/>
              </a:spcAft>
            </a:pPr>
            <a:r>
              <a:rPr lang="en-GB" b="1" i="0" u="none" strike="noStrike" dirty="0" smtClean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TEMPO 0101</a:t>
            </a:r>
            <a:endParaRPr lang="en-GB" b="0" dirty="0" smtClean="0">
              <a:effectLst/>
            </a:endParaRPr>
          </a:p>
          <a:p>
            <a:pPr>
              <a:spcAft>
                <a:spcPts val="800"/>
              </a:spcAft>
            </a:pPr>
            <a:r>
              <a:rPr lang="en-GB" b="1" i="0" u="none" strike="noStrike" dirty="0" smtClean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SCHNELL 0110</a:t>
            </a:r>
            <a:endParaRPr lang="en-GB" b="0" dirty="0" smtClean="0">
              <a:effectLst/>
            </a:endParaRPr>
          </a:p>
          <a:p>
            <a:pPr>
              <a:spcAft>
                <a:spcPts val="800"/>
              </a:spcAft>
            </a:pPr>
            <a:r>
              <a:rPr lang="en-GB" b="1" i="0" u="none" strike="noStrike" dirty="0" smtClean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X 0000</a:t>
            </a:r>
            <a:endParaRPr lang="en-GB" b="0" dirty="0" smtClean="0">
              <a:effectLst/>
            </a:endParaRPr>
          </a:p>
          <a:p>
            <a:pPr>
              <a:spcAft>
                <a:spcPts val="800"/>
              </a:spcAft>
            </a:pPr>
            <a:r>
              <a:rPr lang="en-GB" b="1" i="0" u="none" strike="noStrike" dirty="0" smtClean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CAND? 0111</a:t>
            </a:r>
            <a:endParaRPr lang="en-GB" dirty="0"/>
          </a:p>
          <a:p>
            <a:pPr>
              <a:spcAft>
                <a:spcPts val="800"/>
              </a:spcAft>
            </a:pPr>
            <a:r>
              <a:rPr lang="en-GB" b="1" i="0" u="none" strike="noStrike" dirty="0" smtClean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PIZZA 1000</a:t>
            </a:r>
            <a:endParaRPr lang="en-GB" dirty="0"/>
          </a:p>
          <a:p>
            <a:pPr>
              <a:spcAft>
                <a:spcPts val="800"/>
              </a:spcAft>
            </a:pPr>
            <a:r>
              <a:rPr lang="en-GB" b="1" i="0" u="none" strike="noStrike" dirty="0" smtClean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FIGHT 1001</a:t>
            </a:r>
            <a:endParaRPr lang="en-GB" dirty="0"/>
          </a:p>
          <a:p>
            <a:pPr>
              <a:spcAft>
                <a:spcPts val="800"/>
              </a:spcAft>
            </a:pPr>
            <a:r>
              <a:rPr lang="en-GB" b="1" i="0" u="none" strike="noStrike" dirty="0" smtClean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DANCE 1010</a:t>
            </a:r>
            <a:endParaRPr lang="en-GB" b="0" dirty="0" smtClean="0">
              <a:effectLst/>
            </a:endParaRPr>
          </a:p>
          <a:p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7539990" y="364034"/>
            <a:ext cx="2484120" cy="3898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GB" sz="3200" b="1" i="0" u="none" strike="noStrike" dirty="0" err="1" smtClean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</a:rPr>
              <a:t>Iesiri</a:t>
            </a:r>
            <a:r>
              <a:rPr lang="en-GB" sz="3200" b="1" i="0" u="none" strike="noStrike" dirty="0" smtClean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</a:rPr>
              <a:t>:</a:t>
            </a:r>
            <a:endParaRPr lang="en-GB" sz="2400" b="0" dirty="0" smtClean="0">
              <a:solidFill>
                <a:schemeClr val="accent1">
                  <a:lumMod val="50000"/>
                </a:schemeClr>
              </a:solidFill>
              <a:effectLst/>
            </a:endParaRPr>
          </a:p>
          <a:p>
            <a:pPr>
              <a:spcAft>
                <a:spcPts val="800"/>
              </a:spcAft>
            </a:pPr>
            <a:r>
              <a:rPr lang="en-GB" b="1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NI HAO</a:t>
            </a:r>
            <a:endParaRPr lang="en-GB" b="0" dirty="0" smtClean="0">
              <a:effectLst/>
            </a:endParaRPr>
          </a:p>
          <a:p>
            <a:pPr>
              <a:spcAft>
                <a:spcPts val="800"/>
              </a:spcAft>
            </a:pPr>
            <a:r>
              <a:rPr lang="en-GB" b="1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MERE</a:t>
            </a:r>
            <a:endParaRPr lang="en-GB" b="0" dirty="0" smtClean="0">
              <a:effectLst/>
            </a:endParaRPr>
          </a:p>
          <a:p>
            <a:pPr>
              <a:spcAft>
                <a:spcPts val="800"/>
              </a:spcAft>
            </a:pPr>
            <a:r>
              <a:rPr lang="en-GB" b="1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FUTURUM</a:t>
            </a:r>
            <a:endParaRPr lang="en-GB" b="0" dirty="0" smtClean="0">
              <a:effectLst/>
            </a:endParaRPr>
          </a:p>
          <a:p>
            <a:pPr>
              <a:spcAft>
                <a:spcPts val="800"/>
              </a:spcAft>
            </a:pPr>
            <a:r>
              <a:rPr lang="en-GB" b="1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PRAETERIUM</a:t>
            </a:r>
            <a:endParaRPr lang="en-GB" b="0" dirty="0" smtClean="0">
              <a:effectLst/>
            </a:endParaRPr>
          </a:p>
          <a:p>
            <a:pPr>
              <a:spcAft>
                <a:spcPts val="800"/>
              </a:spcAft>
            </a:pPr>
            <a:r>
              <a:rPr lang="en-GB" b="1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YUM</a:t>
            </a:r>
            <a:endParaRPr lang="en-GB" b="0" dirty="0" smtClean="0">
              <a:effectLst/>
            </a:endParaRPr>
          </a:p>
          <a:p>
            <a:pPr>
              <a:spcAft>
                <a:spcPts val="800"/>
              </a:spcAft>
            </a:pPr>
            <a:r>
              <a:rPr lang="en-GB" b="1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MACARENA</a:t>
            </a:r>
            <a:endParaRPr lang="en-GB" b="0" dirty="0" smtClean="0">
              <a:effectLst/>
            </a:endParaRPr>
          </a:p>
          <a:p>
            <a:pPr>
              <a:spcAft>
                <a:spcPts val="800"/>
              </a:spcAft>
            </a:pPr>
            <a:r>
              <a:rPr lang="en-GB" b="1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TSAR BOMBA</a:t>
            </a:r>
            <a:endParaRPr lang="en-GB" b="0" dirty="0" smtClean="0">
              <a:effectLst/>
            </a:endParaRPr>
          </a:p>
          <a:p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pic>
        <p:nvPicPr>
          <p:cNvPr id="1026" name="Picture 2" descr="WALL-E: Show, Don't Tell – Benny's Mov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519" y="3829792"/>
            <a:ext cx="5383481" cy="302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0380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70610" y="347649"/>
            <a:ext cx="10768050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200" dirty="0" err="1" smtClean="0">
                <a:solidFill>
                  <a:schemeClr val="accent1">
                    <a:lumMod val="75000"/>
                  </a:schemeClr>
                </a:solidFill>
              </a:rPr>
              <a:t>Descrierea</a:t>
            </a:r>
            <a:r>
              <a:rPr lang="en-US" sz="7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7200" dirty="0" err="1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en-GB" sz="7200" dirty="0" err="1" smtClean="0">
                <a:solidFill>
                  <a:schemeClr val="accent1">
                    <a:lumMod val="75000"/>
                  </a:schemeClr>
                </a:solidFill>
              </a:rPr>
              <a:t>uncționalității</a:t>
            </a:r>
            <a:endParaRPr lang="en-GB" sz="7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30480" y="1654658"/>
            <a:ext cx="12222480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R.A.M.M. se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află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inițial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în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starea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S0 (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starea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de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odihnă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)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așteptând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comenzi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vocale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de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tipul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: “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pornește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Rammm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”,”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hopa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sus”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precum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și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“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trezirea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capitane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!”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ce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va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declanșa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încărcarea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funcțiilor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operaționale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,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și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va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tranziționa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la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decizia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inițială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(START)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în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care se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va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alege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dacă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dorim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să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utilizăm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mașinăria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noastră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sau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ne-am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amintit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că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am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lăsat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aragazul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deschis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(cu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alte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cuvinte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îl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punem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să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se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ducă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la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culcare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).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Dacă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am ales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să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continuam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și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am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introdus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codul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de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activare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corespunzător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deblocării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mașinăriei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noastre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,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va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fi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deschisă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interfața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de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utilizator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friendly (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mașina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va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recunoaște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utilizatorul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drept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lider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suprem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al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acțiunilor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sale)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și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va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realiza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un gest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rudimentar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uman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(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ieșirea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NI HAO(Buna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ziua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în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chineză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)):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te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va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saluta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ca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pe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un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prieten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bun,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realizând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un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semn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de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victorie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cu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armamentul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dotat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din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brațe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în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formă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de V (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majoritatea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fabricilor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de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producție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se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află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în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Asia …).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Urmând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instrucțiunile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de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decizie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  </a:t>
            </a:r>
            <a:r>
              <a:rPr lang="ja-JP" altLang="en-US" sz="1600" dirty="0">
                <a:solidFill>
                  <a:schemeClr val="accent1">
                    <a:lumMod val="5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夜</a:t>
            </a:r>
            <a:r>
              <a:rPr lang="en-US" altLang="ja-JP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(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kanji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pentru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Noapte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în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japoneză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),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senzorii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de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lumină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vor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înștiința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robotul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cu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vedere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la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folosirea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modului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nocturn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sau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diurn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,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dacă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este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ales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modul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de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seară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,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acesta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va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apela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la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vederea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sa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infraroșie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pentru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a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îndeplini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următoarele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sarcini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. </a:t>
            </a:r>
            <a:endParaRPr lang="en-GB" sz="1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 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Acum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că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ne-am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curățat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ochișorii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, RAMM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va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putea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efectua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sarcini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locomotorii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precum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să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pășească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simplu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(WALK=1), cu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viteza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de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croazieră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(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ieșirea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MERE),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dacă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dorim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că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mașină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să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mărească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pasul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va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trebui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să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cunoaștem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germană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,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deoarece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răspunde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doar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la un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singur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tip de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comandă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vocală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ca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să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 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ajusteze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ritmul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de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deplasare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(SCHNELL=1).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În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scenariul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în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care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ajungem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la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limita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deplasării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bipede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și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încep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să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ajungă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la capacitate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critică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pistoanele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și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suspensiile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din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zona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care face contact cu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pământul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, 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aparatul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începe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să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 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decoleze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(TEMPO = 1)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blocând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accesul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la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modurile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care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țin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de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manipularea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timpului,în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stadiul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în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care nu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combatem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această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situație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înseamnă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că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trebuie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luate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măsuri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de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protecție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,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așadar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încetăm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să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desfășurăm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activitatea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curentă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pentru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reglarea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sistemului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(START).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Aici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putem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ordona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să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mergem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în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continuare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(START=1)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sau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să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revenim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la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starea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inițială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(START=0).  </a:t>
            </a:r>
            <a:endParaRPr lang="en-GB" sz="1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 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Pentru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că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prezentăm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o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mașină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și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nu un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om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mersul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pe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jos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nu face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piciorul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frumos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ba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chiar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vă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costă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garanția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(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trebuia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pus un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fel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de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kilometraj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).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Așadar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ne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gândim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la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binele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utilizatorului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,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tocmai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de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aceea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mașina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dispune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de un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sistem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de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propulsare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prin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intermediul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unui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câmp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magnetic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propriu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generat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, care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asigură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pe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de o parte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protecție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împotriva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atacurilor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EMP,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iar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pe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de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alta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pentru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a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levita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sau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zbura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(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acesta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dispune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și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de un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sistem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de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propulsie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bazat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pe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combustibil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,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dar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nu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este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recomandat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) (VOLER(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zboară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)).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Dacă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ne-am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plictisit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toată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ziua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să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vedem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numai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pescăruși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și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să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avem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accesul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la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cele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3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dimensiuni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,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putem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alege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să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ne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îmbarcăm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într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-o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călătorie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si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a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celorlalte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dimensiuni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,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astfel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prin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instrucțiunea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de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decizie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TEMPO</a:t>
            </a:r>
            <a:r>
              <a:rPr lang="en-GB" sz="16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,</a:t>
            </a:r>
            <a:endParaRPr lang="en-GB" sz="1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903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5260" y="394692"/>
            <a:ext cx="1189482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chemeClr val="accent1">
                    <a:lumMod val="50000"/>
                  </a:schemeClr>
                </a:solidFill>
              </a:rPr>
              <a:t>mecha-ul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</a:rPr>
              <a:t>nostru</a:t>
            </a:r>
            <a:r>
              <a:rPr lang="en-GB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își</a:t>
            </a:r>
            <a:r>
              <a:rPr lang="en-GB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va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modifica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structura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sa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curentă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pentru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a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corespunde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celei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unui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tren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,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traversând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fie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stația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trecutului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(PRAETERIUM(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trecut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))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sau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cea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a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viitorului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(FUTURUM(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viitor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)).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Până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vă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ajunge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la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destinație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selectată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,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realizând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în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același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timp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,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ecuații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complexe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pentru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diminuarea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ratei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de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înfăptuire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a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unui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paradox (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bazate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pe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manualul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de curs al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lui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Bălan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)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și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rezolvarea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aproape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instantanee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a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problemelor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de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natură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trivială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(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precum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: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Ce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s-a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întâmplat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cu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Epstein?,De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ce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mi s-a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stricat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Putty-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ul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? De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ce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nu merge?).</a:t>
            </a:r>
            <a:endParaRPr lang="en-GB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 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După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atâta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amar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de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vreme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,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poate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te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roade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stomacul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și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ești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departe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de cantina din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Regie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.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Stai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liniștit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!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Mașina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noastră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te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poate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salva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. 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Prin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structura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de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decizie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(PIZZA)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daca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avem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PIZZA =1 , 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Mecha-ul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se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va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utiliza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de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armele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sale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culinare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pentru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a-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ți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aduce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o pizza Mama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mia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!(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va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găti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pe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baza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rețetei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speciale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de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familie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de la casa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lui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Matteo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și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prin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modulatorul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de voce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implementat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va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vorbi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exact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ca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maestrul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acestei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rețete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) care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probabil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nu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va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conține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ananas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pe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ea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și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în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mod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clar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nu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vă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fi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congelata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(YUM).</a:t>
            </a:r>
            <a:endParaRPr lang="en-GB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 Fix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după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ce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am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mâncat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și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noi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ceva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apare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un scandal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și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suntem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nevoiți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să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răspundem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cu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forța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,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prin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tranziția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la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intrarea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(FIGHT)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putem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alege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modul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ofensiv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al RAMM-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ului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, care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prin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puterea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sa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de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procesare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avansată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,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va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descărca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tutoriale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de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pe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youtube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de arte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marțiale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și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vă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viziona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filme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cu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Piedone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în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ordinul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secundelor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iar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dacă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nu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va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reuși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să-și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doboare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adversarul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,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va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tranzitiona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din S12 la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modul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Eliminare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conținut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în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output (TSAR BOMBA),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printr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-o schema de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milioane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de euro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va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calcula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traiectoria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țintei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,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lansând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un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proiectil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Tsar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urmând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să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detoneze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pe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capul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adversarului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. </a:t>
            </a:r>
            <a:endParaRPr lang="en-GB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 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După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nimicirea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posibilelor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pericole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sau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după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cum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recunoaște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mașina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(au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murit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toți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dușmanii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) , se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va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intializa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modul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(DANCE) 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unde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vom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putea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alege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dacă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dorim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să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ne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facem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publica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victoria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,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manifestând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dansul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Macarena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în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fața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fostei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redute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(out MACARENA). 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Încheierea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acestei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activități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ne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va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aduce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în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S11,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în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cazul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în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care am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trezit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mortul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și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mai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trebuie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oferită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o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cafteală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(FIGHT=1)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sau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vrem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să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evadam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(FIGHT=0).</a:t>
            </a:r>
            <a:endParaRPr lang="en-GB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 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Pentru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(FIGHT) = 0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aparatul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vă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încerca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să-și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salveze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circuitele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așa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că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vă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călători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în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timp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pentru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a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colecta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date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despre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punctele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slabe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ale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celui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ce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i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se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opune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(TEMPO=1),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sau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pentru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(TEMPO =0)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vom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recunoaște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succesul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acțiunilor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ulterioare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,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tranzitionand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la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starea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de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mers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normal de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parcă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nimic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nu s-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ar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fi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întâmplat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.</a:t>
            </a:r>
            <a:endParaRPr lang="en-GB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en-GB" dirty="0">
                <a:solidFill>
                  <a:schemeClr val="accent1">
                    <a:lumMod val="50000"/>
                  </a:schemeClr>
                </a:solidFill>
              </a:rPr>
            </a:br>
            <a:endParaRPr lang="en-GB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91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49680" y="58846"/>
            <a:ext cx="138684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OCR A Extended" panose="02010509020102010303" pitchFamily="50" charset="0"/>
                <a:ea typeface="BIZ UDGothic" panose="020B0400000000000000" pitchFamily="33" charset="-128"/>
              </a:rPr>
              <a:t>O</a:t>
            </a:r>
            <a:b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OCR A Extended" panose="02010509020102010303" pitchFamily="50" charset="0"/>
                <a:ea typeface="BIZ UDGothic" panose="020B0400000000000000" pitchFamily="33" charset="-128"/>
              </a:rPr>
            </a:b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OCR A Extended" panose="02010509020102010303" pitchFamily="50" charset="0"/>
                <a:ea typeface="BIZ UDGothic" panose="020B0400000000000000" pitchFamily="33" charset="-128"/>
              </a:rPr>
              <a:t>R</a:t>
            </a:r>
            <a:b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OCR A Extended" panose="02010509020102010303" pitchFamily="50" charset="0"/>
                <a:ea typeface="BIZ UDGothic" panose="020B0400000000000000" pitchFamily="33" charset="-128"/>
              </a:rPr>
            </a:b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OCR A Extended" panose="02010509020102010303" pitchFamily="50" charset="0"/>
                <a:ea typeface="BIZ UDGothic" panose="020B0400000000000000" pitchFamily="33" charset="-128"/>
              </a:rPr>
              <a:t>G</a:t>
            </a:r>
            <a:b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OCR A Extended" panose="02010509020102010303" pitchFamily="50" charset="0"/>
                <a:ea typeface="BIZ UDGothic" panose="020B0400000000000000" pitchFamily="33" charset="-128"/>
              </a:rPr>
            </a:b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OCR A Extended" panose="02010509020102010303" pitchFamily="50" charset="0"/>
                <a:ea typeface="BIZ UDGothic" panose="020B0400000000000000" pitchFamily="33" charset="-128"/>
              </a:rPr>
              <a:t>A</a:t>
            </a:r>
            <a:b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OCR A Extended" panose="02010509020102010303" pitchFamily="50" charset="0"/>
                <a:ea typeface="BIZ UDGothic" panose="020B0400000000000000" pitchFamily="33" charset="-128"/>
              </a:rPr>
            </a:b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OCR A Extended" panose="02010509020102010303" pitchFamily="50" charset="0"/>
                <a:ea typeface="BIZ UDGothic" panose="020B0400000000000000" pitchFamily="33" charset="-128"/>
              </a:rPr>
              <a:t>N</a:t>
            </a:r>
            <a:b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OCR A Extended" panose="02010509020102010303" pitchFamily="50" charset="0"/>
                <a:ea typeface="BIZ UDGothic" panose="020B0400000000000000" pitchFamily="33" charset="-128"/>
              </a:rPr>
            </a:b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OCR A Extended" panose="02010509020102010303" pitchFamily="50" charset="0"/>
                <a:ea typeface="BIZ UDGothic" panose="020B0400000000000000" pitchFamily="33" charset="-128"/>
              </a:rPr>
              <a:t>I</a:t>
            </a:r>
            <a:b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OCR A Extended" panose="02010509020102010303" pitchFamily="50" charset="0"/>
                <a:ea typeface="BIZ UDGothic" panose="020B0400000000000000" pitchFamily="33" charset="-128"/>
              </a:rPr>
            </a:b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OCR A Extended" panose="02010509020102010303" pitchFamily="50" charset="0"/>
                <a:ea typeface="BIZ UDGothic" panose="020B0400000000000000" pitchFamily="33" charset="-128"/>
              </a:rPr>
              <a:t>G</a:t>
            </a:r>
            <a:b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OCR A Extended" panose="02010509020102010303" pitchFamily="50" charset="0"/>
                <a:ea typeface="BIZ UDGothic" panose="020B0400000000000000" pitchFamily="33" charset="-128"/>
              </a:rPr>
            </a:b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OCR A Extended" panose="02010509020102010303" pitchFamily="50" charset="0"/>
                <a:ea typeface="BIZ UDGothic" panose="020B0400000000000000" pitchFamily="33" charset="-128"/>
              </a:rPr>
              <a:t>R</a:t>
            </a:r>
            <a:b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OCR A Extended" panose="02010509020102010303" pitchFamily="50" charset="0"/>
                <a:ea typeface="BIZ UDGothic" panose="020B0400000000000000" pitchFamily="33" charset="-128"/>
              </a:rPr>
            </a:b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OCR A Extended" panose="02010509020102010303" pitchFamily="50" charset="0"/>
                <a:ea typeface="BIZ UDGothic" panose="020B0400000000000000" pitchFamily="33" charset="-128"/>
              </a:rPr>
              <a:t>A</a:t>
            </a:r>
            <a:b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OCR A Extended" panose="02010509020102010303" pitchFamily="50" charset="0"/>
                <a:ea typeface="BIZ UDGothic" panose="020B0400000000000000" pitchFamily="33" charset="-128"/>
              </a:rPr>
            </a:b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OCR A Extended" panose="02010509020102010303" pitchFamily="50" charset="0"/>
                <a:ea typeface="BIZ UDGothic" panose="020B0400000000000000" pitchFamily="33" charset="-128"/>
              </a:rPr>
              <a:t>M</a:t>
            </a:r>
            <a:b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OCR A Extended" panose="02010509020102010303" pitchFamily="50" charset="0"/>
                <a:ea typeface="BIZ UDGothic" panose="020B0400000000000000" pitchFamily="33" charset="-128"/>
              </a:rPr>
            </a:b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OCR A Extended" panose="02010509020102010303" pitchFamily="50" charset="0"/>
                <a:ea typeface="BIZ UDGothic" panose="020B0400000000000000" pitchFamily="33" charset="-128"/>
              </a:rPr>
              <a:t>A</a:t>
            </a:r>
            <a:b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OCR A Extended" panose="02010509020102010303" pitchFamily="50" charset="0"/>
                <a:ea typeface="BIZ UDGothic" panose="020B0400000000000000" pitchFamily="33" charset="-128"/>
              </a:rPr>
            </a:b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OCR A Extended" panose="02010509020102010303" pitchFamily="50" charset="0"/>
                <a:ea typeface="BIZ UDGothic" panose="020B0400000000000000" pitchFamily="33" charset="-128"/>
              </a:rPr>
              <a:t>1</a:t>
            </a:r>
            <a:endParaRPr lang="en-GB" sz="3600" dirty="0">
              <a:solidFill>
                <a:schemeClr val="accent1">
                  <a:lumMod val="50000"/>
                </a:schemeClr>
              </a:solidFill>
              <a:latin typeface="OCR A Extended" panose="02010509020102010303" pitchFamily="50" charset="0"/>
              <a:ea typeface="BIZ UDGothic" panose="020B0400000000000000" pitchFamily="33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398" y="0"/>
            <a:ext cx="4803542" cy="6858000"/>
          </a:xfrm>
          <a:prstGeom prst="rect">
            <a:avLst/>
          </a:prstGeom>
        </p:spPr>
      </p:pic>
      <p:pic>
        <p:nvPicPr>
          <p:cNvPr id="4" name="Picture 2" descr="Tsar Bomba: The Most Powerful Nuclear Weapon Ever Built | HowStuffWork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146" y="1074420"/>
            <a:ext cx="2711182" cy="169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320" y="2994660"/>
            <a:ext cx="3863340" cy="38633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698675" y="267195"/>
            <a:ext cx="2653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Aceasta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este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Tsar-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Bomba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Mech-ul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are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vreo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50.</a:t>
            </a:r>
            <a:endParaRPr lang="en-GB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56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49680" y="58846"/>
            <a:ext cx="138684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OCR A Extended" panose="02010509020102010303" pitchFamily="50" charset="0"/>
                <a:ea typeface="BIZ UDGothic" panose="020B0400000000000000" pitchFamily="33" charset="-128"/>
              </a:rPr>
              <a:t>O</a:t>
            </a:r>
            <a:b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OCR A Extended" panose="02010509020102010303" pitchFamily="50" charset="0"/>
                <a:ea typeface="BIZ UDGothic" panose="020B0400000000000000" pitchFamily="33" charset="-128"/>
              </a:rPr>
            </a:b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OCR A Extended" panose="02010509020102010303" pitchFamily="50" charset="0"/>
                <a:ea typeface="BIZ UDGothic" panose="020B0400000000000000" pitchFamily="33" charset="-128"/>
              </a:rPr>
              <a:t>R</a:t>
            </a:r>
            <a:b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OCR A Extended" panose="02010509020102010303" pitchFamily="50" charset="0"/>
                <a:ea typeface="BIZ UDGothic" panose="020B0400000000000000" pitchFamily="33" charset="-128"/>
              </a:rPr>
            </a:b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OCR A Extended" panose="02010509020102010303" pitchFamily="50" charset="0"/>
                <a:ea typeface="BIZ UDGothic" panose="020B0400000000000000" pitchFamily="33" charset="-128"/>
              </a:rPr>
              <a:t>G</a:t>
            </a:r>
            <a:b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OCR A Extended" panose="02010509020102010303" pitchFamily="50" charset="0"/>
                <a:ea typeface="BIZ UDGothic" panose="020B0400000000000000" pitchFamily="33" charset="-128"/>
              </a:rPr>
            </a:b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OCR A Extended" panose="02010509020102010303" pitchFamily="50" charset="0"/>
                <a:ea typeface="BIZ UDGothic" panose="020B0400000000000000" pitchFamily="33" charset="-128"/>
              </a:rPr>
              <a:t>A</a:t>
            </a:r>
            <a:b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OCR A Extended" panose="02010509020102010303" pitchFamily="50" charset="0"/>
                <a:ea typeface="BIZ UDGothic" panose="020B0400000000000000" pitchFamily="33" charset="-128"/>
              </a:rPr>
            </a:b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OCR A Extended" panose="02010509020102010303" pitchFamily="50" charset="0"/>
                <a:ea typeface="BIZ UDGothic" panose="020B0400000000000000" pitchFamily="33" charset="-128"/>
              </a:rPr>
              <a:t>N</a:t>
            </a:r>
            <a:b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OCR A Extended" panose="02010509020102010303" pitchFamily="50" charset="0"/>
                <a:ea typeface="BIZ UDGothic" panose="020B0400000000000000" pitchFamily="33" charset="-128"/>
              </a:rPr>
            </a:b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OCR A Extended" panose="02010509020102010303" pitchFamily="50" charset="0"/>
                <a:ea typeface="BIZ UDGothic" panose="020B0400000000000000" pitchFamily="33" charset="-128"/>
              </a:rPr>
              <a:t>I</a:t>
            </a:r>
            <a:b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OCR A Extended" panose="02010509020102010303" pitchFamily="50" charset="0"/>
                <a:ea typeface="BIZ UDGothic" panose="020B0400000000000000" pitchFamily="33" charset="-128"/>
              </a:rPr>
            </a:b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OCR A Extended" panose="02010509020102010303" pitchFamily="50" charset="0"/>
                <a:ea typeface="BIZ UDGothic" panose="020B0400000000000000" pitchFamily="33" charset="-128"/>
              </a:rPr>
              <a:t>G</a:t>
            </a:r>
            <a:b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OCR A Extended" panose="02010509020102010303" pitchFamily="50" charset="0"/>
                <a:ea typeface="BIZ UDGothic" panose="020B0400000000000000" pitchFamily="33" charset="-128"/>
              </a:rPr>
            </a:b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OCR A Extended" panose="02010509020102010303" pitchFamily="50" charset="0"/>
                <a:ea typeface="BIZ UDGothic" panose="020B0400000000000000" pitchFamily="33" charset="-128"/>
              </a:rPr>
              <a:t>R</a:t>
            </a:r>
            <a:b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OCR A Extended" panose="02010509020102010303" pitchFamily="50" charset="0"/>
                <a:ea typeface="BIZ UDGothic" panose="020B0400000000000000" pitchFamily="33" charset="-128"/>
              </a:rPr>
            </a:b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OCR A Extended" panose="02010509020102010303" pitchFamily="50" charset="0"/>
                <a:ea typeface="BIZ UDGothic" panose="020B0400000000000000" pitchFamily="33" charset="-128"/>
              </a:rPr>
              <a:t>A</a:t>
            </a:r>
            <a:b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OCR A Extended" panose="02010509020102010303" pitchFamily="50" charset="0"/>
                <a:ea typeface="BIZ UDGothic" panose="020B0400000000000000" pitchFamily="33" charset="-128"/>
              </a:rPr>
            </a:b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OCR A Extended" panose="02010509020102010303" pitchFamily="50" charset="0"/>
                <a:ea typeface="BIZ UDGothic" panose="020B0400000000000000" pitchFamily="33" charset="-128"/>
              </a:rPr>
              <a:t>M</a:t>
            </a:r>
            <a:b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OCR A Extended" panose="02010509020102010303" pitchFamily="50" charset="0"/>
                <a:ea typeface="BIZ UDGothic" panose="020B0400000000000000" pitchFamily="33" charset="-128"/>
              </a:rPr>
            </a:b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OCR A Extended" panose="02010509020102010303" pitchFamily="50" charset="0"/>
                <a:ea typeface="BIZ UDGothic" panose="020B0400000000000000" pitchFamily="33" charset="-128"/>
              </a:rPr>
              <a:t>A</a:t>
            </a:r>
            <a:b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OCR A Extended" panose="02010509020102010303" pitchFamily="50" charset="0"/>
                <a:ea typeface="BIZ UDGothic" panose="020B0400000000000000" pitchFamily="33" charset="-128"/>
              </a:rPr>
            </a:b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OCR A Extended" panose="02010509020102010303" pitchFamily="50" charset="0"/>
                <a:ea typeface="BIZ UDGothic" panose="020B0400000000000000" pitchFamily="33" charset="-128"/>
              </a:rPr>
              <a:t>2</a:t>
            </a:r>
            <a:endParaRPr lang="en-GB" sz="3600" dirty="0">
              <a:solidFill>
                <a:schemeClr val="accent1">
                  <a:lumMod val="50000"/>
                </a:schemeClr>
              </a:solidFill>
              <a:latin typeface="OCR A Extended" panose="02010509020102010303" pitchFamily="50" charset="0"/>
              <a:ea typeface="BIZ UDGothic" panose="020B0400000000000000" pitchFamily="33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682" y="0"/>
            <a:ext cx="4631998" cy="6858000"/>
          </a:xfrm>
          <a:prstGeom prst="rect">
            <a:avLst/>
          </a:prstGeom>
        </p:spPr>
      </p:pic>
      <p:pic>
        <p:nvPicPr>
          <p:cNvPr id="2050" name="Picture 2" descr="Mech Mas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094" y="103908"/>
            <a:ext cx="6650182" cy="665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5722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444" y="1687980"/>
            <a:ext cx="2476876" cy="26822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913" y="1596625"/>
            <a:ext cx="2894927" cy="289492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19817" y="4104009"/>
            <a:ext cx="6263640" cy="2164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GB" b="1" i="0" u="none" strike="noStrike" dirty="0" err="1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</a:t>
            </a:r>
            <a:r>
              <a:rPr lang="en-GB" b="1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GB" b="1" i="0" u="none" strike="noStrike" dirty="0" err="1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baza</a:t>
            </a:r>
            <a:r>
              <a:rPr lang="en-GB" b="1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GB" b="1" i="0" u="none" strike="noStrike" dirty="0" err="1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algoritmului</a:t>
            </a:r>
            <a:r>
              <a:rPr lang="en-GB" b="1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(</a:t>
            </a:r>
            <a:r>
              <a:rPr lang="en-GB" b="1" i="0" u="none" strike="noStrike" dirty="0" err="1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daca</a:t>
            </a:r>
            <a:r>
              <a:rPr lang="en-GB" b="1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nu se tine </a:t>
            </a:r>
            <a:r>
              <a:rPr lang="en-GB" b="1" i="0" u="none" strike="noStrike" dirty="0" err="1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cont</a:t>
            </a:r>
            <a:r>
              <a:rPr lang="en-GB" b="1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de </a:t>
            </a:r>
            <a:r>
              <a:rPr lang="en-GB" b="1" i="0" u="none" strike="noStrike" dirty="0" err="1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memoria</a:t>
            </a:r>
            <a:r>
              <a:rPr lang="en-GB" b="1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GB" b="1" i="0" u="none" strike="noStrike" dirty="0" err="1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aleasa</a:t>
            </a:r>
            <a:r>
              <a:rPr lang="en-GB" b="1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):</a:t>
            </a:r>
            <a:endParaRPr lang="en-GB" b="0" dirty="0" smtClean="0">
              <a:effectLst/>
            </a:endParaRPr>
          </a:p>
          <a:p>
            <a:pPr>
              <a:spcAft>
                <a:spcPts val="800"/>
              </a:spcAft>
            </a:pPr>
            <a:r>
              <a:rPr lang="en-GB" b="1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      </a:t>
            </a:r>
            <a:r>
              <a:rPr lang="el-GR" b="1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μ</a:t>
            </a:r>
            <a:r>
              <a:rPr lang="en-GB" b="1" i="0" u="none" strike="noStrike" dirty="0" err="1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</a:t>
            </a:r>
            <a:r>
              <a:rPr lang="en-GB" b="1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de tip 1: 1 + </a:t>
            </a:r>
            <a:r>
              <a:rPr lang="en-GB" b="1" i="0" u="none" strike="noStrike" dirty="0" err="1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</a:t>
            </a:r>
            <a:r>
              <a:rPr lang="en-GB" b="1" i="0" u="none" strike="noStrike" baseline="-25000" dirty="0" err="1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out</a:t>
            </a:r>
            <a:r>
              <a:rPr lang="en-GB" b="1" i="0" u="none" strike="noStrike" baseline="-250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GB" b="1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=  1 + 7 = 8</a:t>
            </a:r>
            <a:endParaRPr lang="en-GB" b="0" dirty="0" smtClean="0">
              <a:effectLst/>
            </a:endParaRPr>
          </a:p>
          <a:p>
            <a:pPr>
              <a:spcAft>
                <a:spcPts val="800"/>
              </a:spcAft>
            </a:pPr>
            <a:r>
              <a:rPr lang="en-GB" b="1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      </a:t>
            </a:r>
            <a:r>
              <a:rPr lang="el-GR" b="1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μ</a:t>
            </a:r>
            <a:r>
              <a:rPr lang="en-GB" b="1" i="0" u="none" strike="noStrike" dirty="0" err="1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</a:t>
            </a:r>
            <a:r>
              <a:rPr lang="en-GB" b="1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de tip 0: 1 + </a:t>
            </a:r>
            <a:r>
              <a:rPr lang="en-GB" b="1" i="0" u="none" strike="noStrike" dirty="0" err="1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</a:t>
            </a:r>
            <a:r>
              <a:rPr lang="en-GB" b="1" i="0" u="none" strike="noStrike" baseline="-25000" dirty="0" err="1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ci</a:t>
            </a:r>
            <a:r>
              <a:rPr lang="en-GB" b="1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+</a:t>
            </a:r>
            <a:r>
              <a:rPr lang="en-GB" b="1" i="0" u="none" strike="noStrike" baseline="-250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GB" b="1" i="0" u="none" strike="noStrike" dirty="0" err="1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</a:t>
            </a:r>
            <a:r>
              <a:rPr lang="en-GB" b="1" i="0" u="none" strike="noStrike" baseline="-25000" dirty="0" err="1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adr</a:t>
            </a:r>
            <a:r>
              <a:rPr lang="en-GB" b="1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= 1 + 4 + 5 = 10</a:t>
            </a:r>
            <a:endParaRPr lang="en-GB" b="0" dirty="0" smtClean="0">
              <a:effectLst/>
            </a:endParaRPr>
          </a:p>
          <a:p>
            <a:pPr>
              <a:spcAft>
                <a:spcPts val="800"/>
              </a:spcAft>
            </a:pPr>
            <a:r>
              <a:rPr lang="en-GB" b="1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      L</a:t>
            </a:r>
            <a:r>
              <a:rPr lang="el-GR" b="1" i="0" u="none" strike="noStrike" baseline="-250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μ</a:t>
            </a:r>
            <a:r>
              <a:rPr lang="en-GB" b="1" i="0" u="none" strike="noStrike" baseline="-25000" dirty="0" err="1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</a:t>
            </a:r>
            <a:r>
              <a:rPr lang="en-GB" b="1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= max (8, 10) = 10</a:t>
            </a:r>
            <a:endParaRPr lang="en-GB" b="0" dirty="0" smtClean="0">
              <a:effectLst/>
            </a:endParaRPr>
          </a:p>
          <a:p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696734" y="286689"/>
            <a:ext cx="1217344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0" dirty="0" err="1" smtClean="0">
                <a:solidFill>
                  <a:schemeClr val="accent1">
                    <a:lumMod val="75000"/>
                  </a:schemeClr>
                </a:solidFill>
              </a:rPr>
              <a:t>Calculul</a:t>
            </a:r>
            <a:r>
              <a:rPr lang="en-US" sz="6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6000" dirty="0" err="1">
                <a:solidFill>
                  <a:schemeClr val="accent1">
                    <a:lumMod val="75000"/>
                  </a:schemeClr>
                </a:solidFill>
              </a:rPr>
              <a:t>l</a:t>
            </a:r>
            <a:r>
              <a:rPr lang="en-US" sz="6000" dirty="0" err="1" smtClean="0">
                <a:solidFill>
                  <a:schemeClr val="accent1">
                    <a:lumMod val="75000"/>
                  </a:schemeClr>
                </a:solidFill>
              </a:rPr>
              <a:t>ungimii</a:t>
            </a:r>
            <a:r>
              <a:rPr lang="en-GB" sz="6000" dirty="0" smtClean="0"/>
              <a:t> </a:t>
            </a:r>
            <a:r>
              <a:rPr lang="en-GB" sz="6000" dirty="0" err="1">
                <a:solidFill>
                  <a:schemeClr val="accent1">
                    <a:lumMod val="75000"/>
                  </a:schemeClr>
                </a:solidFill>
              </a:rPr>
              <a:t>microinstrucțiunii</a:t>
            </a:r>
            <a:endParaRPr lang="en-GB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3637" y="1937715"/>
            <a:ext cx="6096000" cy="191847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800"/>
              </a:spcAft>
            </a:pPr>
            <a:r>
              <a:rPr lang="it-IT" sz="2000" b="1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Automatul contine:</a:t>
            </a:r>
            <a:endParaRPr lang="it-IT" b="0" dirty="0" smtClean="0">
              <a:effectLst/>
            </a:endParaRPr>
          </a:p>
          <a:p>
            <a:pPr>
              <a:spcAft>
                <a:spcPts val="800"/>
              </a:spcAft>
            </a:pPr>
            <a:r>
              <a:rPr lang="it-IT" b="1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7 iesiri</a:t>
            </a:r>
            <a:endParaRPr lang="it-IT" b="0" dirty="0" smtClean="0">
              <a:effectLst/>
            </a:endParaRPr>
          </a:p>
          <a:p>
            <a:pPr>
              <a:spcAft>
                <a:spcPts val="800"/>
              </a:spcAft>
            </a:pPr>
            <a:r>
              <a:rPr lang="it-IT" b="1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31 de stari</a:t>
            </a:r>
            <a:endParaRPr lang="it-IT" b="0" dirty="0" smtClean="0">
              <a:effectLst/>
            </a:endParaRPr>
          </a:p>
          <a:p>
            <a:pPr>
              <a:spcAft>
                <a:spcPts val="800"/>
              </a:spcAft>
            </a:pPr>
            <a:r>
              <a:rPr lang="it-IT" b="1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11 intrari </a:t>
            </a:r>
            <a:endParaRPr lang="it-IT" b="0" dirty="0" smtClean="0">
              <a:effectLst/>
            </a:endParaRP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695" y="4491552"/>
            <a:ext cx="2479232" cy="24792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927" y="4385437"/>
            <a:ext cx="2660073" cy="26600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9912" y="2332768"/>
            <a:ext cx="2119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Mech-ul</a:t>
            </a:r>
            <a:r>
              <a:rPr lang="en-US" dirty="0" smtClean="0"/>
              <a:t> </a:t>
            </a:r>
            <a:r>
              <a:rPr lang="en-US" dirty="0" err="1" smtClean="0"/>
              <a:t>cand</a:t>
            </a:r>
            <a:r>
              <a:rPr lang="en-US" dirty="0" smtClean="0"/>
              <a:t> </a:t>
            </a:r>
            <a:r>
              <a:rPr lang="en-US" dirty="0" err="1" smtClean="0"/>
              <a:t>danseaza</a:t>
            </a:r>
            <a:r>
              <a:rPr lang="en-US" dirty="0" smtClean="0"/>
              <a:t>)  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21877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3027</TotalTime>
  <Words>894</Words>
  <Application>Microsoft Office PowerPoint</Application>
  <PresentationFormat>Widescreen</PresentationFormat>
  <Paragraphs>602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BIZ UDGothic</vt:lpstr>
      <vt:lpstr>MS Gothic</vt:lpstr>
      <vt:lpstr>ＭＳ Ｐゴシック</vt:lpstr>
      <vt:lpstr>Arial</vt:lpstr>
      <vt:lpstr>Calibri</vt:lpstr>
      <vt:lpstr>Calibri Light</vt:lpstr>
      <vt:lpstr>Consolas</vt:lpstr>
      <vt:lpstr>OCR A Extended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Matteo</dc:creator>
  <cp:lastModifiedBy>Matteo</cp:lastModifiedBy>
  <cp:revision>27</cp:revision>
  <dcterms:created xsi:type="dcterms:W3CDTF">2023-01-13T11:05:43Z</dcterms:created>
  <dcterms:modified xsi:type="dcterms:W3CDTF">2023-01-15T21:50:57Z</dcterms:modified>
</cp:coreProperties>
</file>